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sldIdLst>
    <p:sldId id="280" r:id="rId5"/>
    <p:sldId id="296" r:id="rId6"/>
    <p:sldId id="257" r:id="rId7"/>
    <p:sldId id="258" r:id="rId8"/>
    <p:sldId id="297" r:id="rId9"/>
    <p:sldId id="282" r:id="rId10"/>
    <p:sldId id="283" r:id="rId11"/>
    <p:sldId id="298" r:id="rId12"/>
    <p:sldId id="284" r:id="rId13"/>
    <p:sldId id="285" r:id="rId14"/>
    <p:sldId id="299" r:id="rId15"/>
    <p:sldId id="286" r:id="rId16"/>
    <p:sldId id="260" r:id="rId17"/>
    <p:sldId id="287" r:id="rId18"/>
    <p:sldId id="288" r:id="rId19"/>
    <p:sldId id="289" r:id="rId20"/>
    <p:sldId id="290" r:id="rId21"/>
    <p:sldId id="291" r:id="rId22"/>
    <p:sldId id="261" r:id="rId23"/>
    <p:sldId id="292" r:id="rId24"/>
    <p:sldId id="293" r:id="rId25"/>
    <p:sldId id="294" r:id="rId26"/>
    <p:sldId id="2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66AB15-7D6C-47F6-82F0-5BDC1BA00EB0}" v="7" dt="2020-06-25T18:35:59.6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9" autoAdjust="0"/>
  </p:normalViewPr>
  <p:slideViewPr>
    <p:cSldViewPr snapToGrid="0">
      <p:cViewPr varScale="1">
        <p:scale>
          <a:sx n="68" d="100"/>
          <a:sy n="68" d="100"/>
        </p:scale>
        <p:origin x="84"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02981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6/25/2020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19809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6/25/2020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68192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6/25/2020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52098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6/25/2020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06324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6/25/2020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79758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6/25/2020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254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06277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6/25/2020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64205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6/25/2020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15774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6/25/2020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20315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6/25/2020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3433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6/25/2020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51585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6/25/2020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58149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6/25/2020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42512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6/25/2020</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0127440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descr="A picture containing large, sitting, white, numbers">
            <a:extLst>
              <a:ext uri="{FF2B5EF4-FFF2-40B4-BE49-F238E27FC236}">
                <a16:creationId xmlns:a16="http://schemas.microsoft.com/office/drawing/2014/main" id="{9A5D9ED1-DFCC-4799-89E2-D118451B98D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2" y="0"/>
            <a:ext cx="12191356" cy="6858000"/>
          </a:xfrm>
          <a:prstGeom prst="rect">
            <a:avLst/>
          </a:prstGeom>
        </p:spPr>
      </p:pic>
      <p:sp useBgFill="1">
        <p:nvSpPr>
          <p:cNvPr id="96" name="Freeform 5">
            <a:extLst>
              <a:ext uri="{FF2B5EF4-FFF2-40B4-BE49-F238E27FC236}">
                <a16:creationId xmlns:a16="http://schemas.microsoft.com/office/drawing/2014/main" id="{FE469E50-3893-4ED6-92BA-2985C32B0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ova"/>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7389962" y="1673524"/>
            <a:ext cx="3485073" cy="2420504"/>
          </a:xfrm>
        </p:spPr>
        <p:txBody>
          <a:bodyPr>
            <a:normAutofit/>
          </a:bodyPr>
          <a:lstStyle/>
          <a:p>
            <a:r>
              <a:rPr lang="en-US" sz="4000" dirty="0"/>
              <a:t>CEIS 110</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7389965" y="4157933"/>
            <a:ext cx="3485072" cy="1026544"/>
          </a:xfrm>
        </p:spPr>
        <p:txBody>
          <a:bodyPr>
            <a:normAutofit/>
          </a:bodyPr>
          <a:lstStyle/>
          <a:p>
            <a:pPr algn="l"/>
            <a:r>
              <a:rPr lang="en-US" sz="2300" dirty="0">
                <a:solidFill>
                  <a:srgbClr val="5792BA"/>
                </a:solidFill>
              </a:rPr>
              <a:t>Luis E. Lugo Jr.</a:t>
            </a:r>
          </a:p>
        </p:txBody>
      </p:sp>
    </p:spTree>
    <p:extLst>
      <p:ext uri="{BB962C8B-B14F-4D97-AF65-F5344CB8AC3E}">
        <p14:creationId xmlns:p14="http://schemas.microsoft.com/office/powerpoint/2010/main" val="1583120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608E264-926B-434A-8D58-87ACA185D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5279472" y="609600"/>
            <a:ext cx="5844759" cy="970450"/>
          </a:xfrm>
        </p:spPr>
        <p:txBody>
          <a:bodyPr vert="horz" lIns="91440" tIns="45720" rIns="91440" bIns="45720" rtlCol="0" anchor="ctr">
            <a:normAutofit/>
          </a:bodyPr>
          <a:lstStyle/>
          <a:p>
            <a:r>
              <a:rPr lang="en-US" sz="3100" dirty="0"/>
              <a:t>Serial Monitor</a:t>
            </a:r>
          </a:p>
        </p:txBody>
      </p:sp>
      <p:pic>
        <p:nvPicPr>
          <p:cNvPr id="14" name="Picture 13">
            <a:extLst>
              <a:ext uri="{FF2B5EF4-FFF2-40B4-BE49-F238E27FC236}">
                <a16:creationId xmlns:a16="http://schemas.microsoft.com/office/drawing/2014/main" id="{E67A036B-F109-477D-A092-D947533E27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3" name="Picture Placeholder 2">
            <a:extLst>
              <a:ext uri="{FF2B5EF4-FFF2-40B4-BE49-F238E27FC236}">
                <a16:creationId xmlns:a16="http://schemas.microsoft.com/office/drawing/2014/main" id="{869BA820-9D69-4479-8538-545BD0AAE49D}"/>
              </a:ext>
            </a:extLst>
          </p:cNvPr>
          <p:cNvPicPr>
            <a:picLocks noGrp="1" noChangeAspect="1"/>
          </p:cNvPicPr>
          <p:nvPr>
            <p:ph type="pic" idx="1"/>
          </p:nvPr>
        </p:nvPicPr>
        <p:blipFill rotWithShape="1">
          <a:blip r:embed="rId4"/>
          <a:srcRect l="10685" t="27830" r="39302" b="18142"/>
          <a:stretch/>
        </p:blipFill>
        <p:spPr>
          <a:xfrm>
            <a:off x="98475" y="2011679"/>
            <a:ext cx="4537534" cy="2757269"/>
          </a:xfrm>
          <a:prstGeom prst="rect">
            <a:avLst/>
          </a:prstGeom>
        </p:spPr>
      </p:pic>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5279472" y="1828801"/>
            <a:ext cx="5844760" cy="3866048"/>
          </a:xfrm>
        </p:spPr>
        <p:txBody>
          <a:bodyPr vert="horz" lIns="91440" tIns="45720" rIns="91440" bIns="45720" rtlCol="0" anchor="ctr">
            <a:normAutofit/>
          </a:bodyPr>
          <a:lstStyle/>
          <a:p>
            <a:pPr algn="l"/>
            <a:r>
              <a:rPr lang="en-US" dirty="0"/>
              <a:t>Screenshot of serial monitor showing temperature and sensor output data</a:t>
            </a:r>
          </a:p>
          <a:p>
            <a:pPr algn="l"/>
            <a:endParaRPr lang="en-US" dirty="0"/>
          </a:p>
        </p:txBody>
      </p:sp>
    </p:spTree>
    <p:extLst>
      <p:ext uri="{BB962C8B-B14F-4D97-AF65-F5344CB8AC3E}">
        <p14:creationId xmlns:p14="http://schemas.microsoft.com/office/powerpoint/2010/main" val="801931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86EA92-E0F5-495C-B850-686E3A184416}"/>
              </a:ext>
            </a:extLst>
          </p:cNvPr>
          <p:cNvSpPr txBox="1"/>
          <p:nvPr/>
        </p:nvSpPr>
        <p:spPr>
          <a:xfrm>
            <a:off x="4009292" y="2222695"/>
            <a:ext cx="4360985" cy="1200329"/>
          </a:xfrm>
          <a:prstGeom prst="rect">
            <a:avLst/>
          </a:prstGeom>
          <a:noFill/>
        </p:spPr>
        <p:txBody>
          <a:bodyPr wrap="square" rtlCol="0">
            <a:spAutoFit/>
          </a:bodyPr>
          <a:lstStyle/>
          <a:p>
            <a:r>
              <a:rPr lang="en-US" dirty="0"/>
              <a:t>Using code, we save the data received into a txt file and using other code, we convert the text file into csc file and save it as an excel file to be read.</a:t>
            </a:r>
          </a:p>
        </p:txBody>
      </p:sp>
    </p:spTree>
    <p:extLst>
      <p:ext uri="{BB962C8B-B14F-4D97-AF65-F5344CB8AC3E}">
        <p14:creationId xmlns:p14="http://schemas.microsoft.com/office/powerpoint/2010/main" val="2628375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608E264-926B-434A-8D58-87ACA185D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5279472" y="609600"/>
            <a:ext cx="5844759" cy="970450"/>
          </a:xfrm>
        </p:spPr>
        <p:txBody>
          <a:bodyPr vert="horz" lIns="91440" tIns="45720" rIns="91440" bIns="45720" rtlCol="0" anchor="ctr">
            <a:normAutofit/>
          </a:bodyPr>
          <a:lstStyle/>
          <a:p>
            <a:r>
              <a:rPr lang="en-US" sz="4000"/>
              <a:t>SaveSerial.py code</a:t>
            </a:r>
          </a:p>
        </p:txBody>
      </p:sp>
      <p:pic>
        <p:nvPicPr>
          <p:cNvPr id="21" name="Picture 20">
            <a:extLst>
              <a:ext uri="{FF2B5EF4-FFF2-40B4-BE49-F238E27FC236}">
                <a16:creationId xmlns:a16="http://schemas.microsoft.com/office/drawing/2014/main" id="{E67A036B-F109-477D-A092-D947533E27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3" name="Picture Placeholder 2">
            <a:extLst>
              <a:ext uri="{FF2B5EF4-FFF2-40B4-BE49-F238E27FC236}">
                <a16:creationId xmlns:a16="http://schemas.microsoft.com/office/drawing/2014/main" id="{B3651783-1F20-4149-A5EC-7F2811A45128}"/>
              </a:ext>
            </a:extLst>
          </p:cNvPr>
          <p:cNvPicPr>
            <a:picLocks noGrp="1" noChangeAspect="1"/>
          </p:cNvPicPr>
          <p:nvPr>
            <p:ph type="pic" idx="1"/>
          </p:nvPr>
        </p:nvPicPr>
        <p:blipFill rotWithShape="1">
          <a:blip r:embed="rId4"/>
          <a:srcRect l="36612" t="664" r="31755" b="-662"/>
          <a:stretch/>
        </p:blipFill>
        <p:spPr>
          <a:xfrm>
            <a:off x="632815" y="643464"/>
            <a:ext cx="3714101" cy="5588523"/>
          </a:xfrm>
          <a:prstGeom prst="rect">
            <a:avLst/>
          </a:prstGeom>
        </p:spPr>
      </p:pic>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5279472" y="1580050"/>
            <a:ext cx="5844760" cy="5017697"/>
          </a:xfrm>
        </p:spPr>
        <p:txBody>
          <a:bodyPr vert="horz" lIns="91440" tIns="45720" rIns="91440" bIns="45720" rtlCol="0" anchor="ctr">
            <a:normAutofit/>
          </a:bodyPr>
          <a:lstStyle/>
          <a:p>
            <a:pPr algn="l">
              <a:lnSpc>
                <a:spcPct val="100000"/>
              </a:lnSpc>
            </a:pPr>
            <a:r>
              <a:rPr lang="en-US" sz="1200" dirty="0"/>
              <a:t>#Purpose: Save data from an </a:t>
            </a:r>
            <a:r>
              <a:rPr lang="en-US" sz="1200" dirty="0" err="1"/>
              <a:t>arduino</a:t>
            </a:r>
            <a:r>
              <a:rPr lang="en-US" sz="1200" dirty="0"/>
              <a:t> into file using python</a:t>
            </a:r>
          </a:p>
          <a:p>
            <a:pPr algn="l">
              <a:lnSpc>
                <a:spcPct val="100000"/>
              </a:lnSpc>
            </a:pPr>
            <a:r>
              <a:rPr lang="en-US" sz="1200" dirty="0"/>
              <a:t>#Name: Luis Lugo</a:t>
            </a:r>
          </a:p>
          <a:p>
            <a:pPr algn="l">
              <a:lnSpc>
                <a:spcPct val="100000"/>
              </a:lnSpc>
            </a:pPr>
            <a:r>
              <a:rPr lang="en-US" sz="1200" dirty="0"/>
              <a:t>#Date: 06/07/2020</a:t>
            </a:r>
          </a:p>
          <a:p>
            <a:pPr algn="l">
              <a:lnSpc>
                <a:spcPct val="100000"/>
              </a:lnSpc>
            </a:pPr>
            <a:r>
              <a:rPr lang="en-US" sz="1200" dirty="0"/>
              <a:t>#filename = myfile.txt</a:t>
            </a:r>
          </a:p>
          <a:p>
            <a:pPr algn="l">
              <a:lnSpc>
                <a:spcPct val="100000"/>
              </a:lnSpc>
            </a:pPr>
            <a:r>
              <a:rPr lang="en-US" sz="1200" dirty="0"/>
              <a:t>import serial</a:t>
            </a:r>
          </a:p>
          <a:p>
            <a:pPr algn="l">
              <a:lnSpc>
                <a:spcPct val="100000"/>
              </a:lnSpc>
            </a:pPr>
            <a:r>
              <a:rPr lang="en-US" sz="1200" dirty="0" err="1"/>
              <a:t>port_addr</a:t>
            </a:r>
            <a:r>
              <a:rPr lang="en-US" sz="1200" dirty="0"/>
              <a:t>='COM3' # com port of the </a:t>
            </a:r>
            <a:r>
              <a:rPr lang="en-US" sz="1200" dirty="0" err="1"/>
              <a:t>arduino</a:t>
            </a:r>
            <a:endParaRPr lang="en-US" sz="1200" dirty="0"/>
          </a:p>
          <a:p>
            <a:pPr algn="l">
              <a:lnSpc>
                <a:spcPct val="100000"/>
              </a:lnSpc>
            </a:pPr>
            <a:r>
              <a:rPr lang="en-US" sz="1200" dirty="0"/>
              <a:t>baud='9600'</a:t>
            </a:r>
          </a:p>
          <a:p>
            <a:pPr algn="l">
              <a:lnSpc>
                <a:spcPct val="100000"/>
              </a:lnSpc>
            </a:pPr>
            <a:r>
              <a:rPr lang="en-US" sz="1200" dirty="0" err="1"/>
              <a:t>file_name</a:t>
            </a:r>
            <a:r>
              <a:rPr lang="en-US" sz="1200" dirty="0"/>
              <a:t>='mydata2.txt' # this file will be saved in the same location as the </a:t>
            </a:r>
            <a:r>
              <a:rPr lang="en-US" sz="1200" dirty="0" err="1"/>
              <a:t>py</a:t>
            </a:r>
            <a:r>
              <a:rPr lang="en-US" sz="1200" dirty="0"/>
              <a:t> file</a:t>
            </a:r>
          </a:p>
          <a:p>
            <a:pPr algn="l">
              <a:lnSpc>
                <a:spcPct val="100000"/>
              </a:lnSpc>
            </a:pPr>
            <a:endParaRPr lang="en-US" sz="1200" dirty="0"/>
          </a:p>
          <a:p>
            <a:pPr algn="l">
              <a:lnSpc>
                <a:spcPct val="100000"/>
              </a:lnSpc>
            </a:pPr>
            <a:r>
              <a:rPr lang="en-US" sz="1200" dirty="0"/>
              <a:t>with </a:t>
            </a:r>
            <a:r>
              <a:rPr lang="en-US" sz="1200" dirty="0" err="1"/>
              <a:t>serial.Serial</a:t>
            </a:r>
            <a:r>
              <a:rPr lang="en-US" sz="1200" dirty="0"/>
              <a:t>(</a:t>
            </a:r>
            <a:r>
              <a:rPr lang="en-US" sz="1200" dirty="0" err="1"/>
              <a:t>port_addr,baud</a:t>
            </a:r>
            <a:r>
              <a:rPr lang="en-US" sz="1200" dirty="0"/>
              <a:t>) as port, open(</a:t>
            </a:r>
            <a:r>
              <a:rPr lang="en-US" sz="1200" dirty="0" err="1"/>
              <a:t>file_name,"w</a:t>
            </a:r>
            <a:r>
              <a:rPr lang="en-US" sz="1200" dirty="0"/>
              <a:t>+", 256) as </a:t>
            </a:r>
            <a:r>
              <a:rPr lang="en-US" sz="1200" dirty="0" err="1"/>
              <a:t>outf</a:t>
            </a:r>
            <a:r>
              <a:rPr lang="en-US" sz="1200" dirty="0"/>
              <a:t>:</a:t>
            </a:r>
          </a:p>
          <a:p>
            <a:pPr algn="l">
              <a:lnSpc>
                <a:spcPct val="100000"/>
              </a:lnSpc>
            </a:pPr>
            <a:r>
              <a:rPr lang="en-US" sz="1200" dirty="0"/>
              <a:t>    for </a:t>
            </a:r>
            <a:r>
              <a:rPr lang="en-US" sz="1200" dirty="0" err="1"/>
              <a:t>i</a:t>
            </a:r>
            <a:r>
              <a:rPr lang="en-US" sz="1200" dirty="0"/>
              <a:t> in range(200): #read 200 lines into the file</a:t>
            </a:r>
          </a:p>
          <a:p>
            <a:pPr algn="l">
              <a:lnSpc>
                <a:spcPct val="100000"/>
              </a:lnSpc>
            </a:pPr>
            <a:r>
              <a:rPr lang="en-US" sz="1200" dirty="0"/>
              <a:t>        </a:t>
            </a:r>
            <a:r>
              <a:rPr lang="en-US" sz="1200" dirty="0" err="1"/>
              <a:t>fullline</a:t>
            </a:r>
            <a:r>
              <a:rPr lang="en-US" sz="1200" dirty="0"/>
              <a:t> = </a:t>
            </a:r>
            <a:r>
              <a:rPr lang="en-US" sz="1200" dirty="0" err="1"/>
              <a:t>port.readline</a:t>
            </a:r>
            <a:r>
              <a:rPr lang="en-US" sz="1200" dirty="0"/>
              <a:t>()</a:t>
            </a:r>
          </a:p>
          <a:p>
            <a:pPr algn="l">
              <a:lnSpc>
                <a:spcPct val="100000"/>
              </a:lnSpc>
            </a:pPr>
            <a:r>
              <a:rPr lang="en-US" sz="1200" dirty="0"/>
              <a:t>        line = str(</a:t>
            </a:r>
            <a:r>
              <a:rPr lang="en-US" sz="1200" dirty="0" err="1"/>
              <a:t>fullline</a:t>
            </a:r>
            <a:r>
              <a:rPr lang="en-US" sz="1200" dirty="0"/>
              <a:t>)</a:t>
            </a:r>
          </a:p>
          <a:p>
            <a:pPr algn="l">
              <a:lnSpc>
                <a:spcPct val="100000"/>
              </a:lnSpc>
            </a:pPr>
            <a:r>
              <a:rPr lang="en-US" sz="1200" dirty="0"/>
              <a:t>        </a:t>
            </a:r>
            <a:r>
              <a:rPr lang="en-US" sz="1200" dirty="0" err="1"/>
              <a:t>outf.write</a:t>
            </a:r>
            <a:r>
              <a:rPr lang="en-US" sz="1200" dirty="0"/>
              <a:t>(line)</a:t>
            </a:r>
          </a:p>
          <a:p>
            <a:pPr algn="l">
              <a:lnSpc>
                <a:spcPct val="100000"/>
              </a:lnSpc>
            </a:pPr>
            <a:r>
              <a:rPr lang="en-US" sz="1200" dirty="0"/>
              <a:t>        </a:t>
            </a:r>
            <a:r>
              <a:rPr lang="en-US" sz="1200" dirty="0" err="1"/>
              <a:t>outf.write</a:t>
            </a:r>
            <a:r>
              <a:rPr lang="en-US" sz="1200" dirty="0"/>
              <a:t>('\n')</a:t>
            </a:r>
          </a:p>
          <a:p>
            <a:pPr algn="l">
              <a:lnSpc>
                <a:spcPct val="100000"/>
              </a:lnSpc>
            </a:pPr>
            <a:r>
              <a:rPr lang="en-US" sz="1200" dirty="0"/>
              <a:t>        </a:t>
            </a:r>
            <a:r>
              <a:rPr lang="en-US" sz="1200" dirty="0" err="1"/>
              <a:t>outf.flush</a:t>
            </a:r>
            <a:r>
              <a:rPr lang="en-US" sz="1200" dirty="0"/>
              <a:t>()</a:t>
            </a:r>
          </a:p>
        </p:txBody>
      </p:sp>
    </p:spTree>
    <p:extLst>
      <p:ext uri="{BB962C8B-B14F-4D97-AF65-F5344CB8AC3E}">
        <p14:creationId xmlns:p14="http://schemas.microsoft.com/office/powerpoint/2010/main" val="2914288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913796" y="643465"/>
            <a:ext cx="3382638" cy="1370605"/>
          </a:xfrm>
        </p:spPr>
        <p:txBody>
          <a:bodyPr vert="horz" lIns="91440" tIns="45720" rIns="91440" bIns="45720" rtlCol="0" anchor="ctr">
            <a:normAutofit/>
          </a:bodyPr>
          <a:lstStyle/>
          <a:p>
            <a:pPr algn="l"/>
            <a:r>
              <a:rPr lang="en-US" sz="3000"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rPr>
              <a:t>Mydata.txt</a:t>
            </a:r>
          </a:p>
        </p:txBody>
      </p: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913796" y="2247153"/>
            <a:ext cx="3358084" cy="3544046"/>
          </a:xfrm>
        </p:spPr>
        <p:txBody>
          <a:bodyPr vert="horz" lIns="91440" tIns="45720" rIns="91440" bIns="45720" rtlCol="0" anchor="t">
            <a:normAutofit/>
          </a:bodyPr>
          <a:lstStyle/>
          <a:p>
            <a:pPr algn="l"/>
            <a:r>
              <a:rPr lang="en-US" sz="1800" dirty="0"/>
              <a:t>This is the Text file I created from using the SaveSerial.py</a:t>
            </a:r>
          </a:p>
          <a:p>
            <a:pPr algn="l"/>
            <a:endParaRPr lang="en-US" sz="1800" dirty="0"/>
          </a:p>
        </p:txBody>
      </p:sp>
      <p:pic>
        <p:nvPicPr>
          <p:cNvPr id="3" name="Picture Placeholder 2">
            <a:extLst>
              <a:ext uri="{FF2B5EF4-FFF2-40B4-BE49-F238E27FC236}">
                <a16:creationId xmlns:a16="http://schemas.microsoft.com/office/drawing/2014/main" id="{051DEF4E-71EB-4C8D-8C90-27319B8AB609}"/>
              </a:ext>
            </a:extLst>
          </p:cNvPr>
          <p:cNvPicPr>
            <a:picLocks noGrp="1" noChangeAspect="1"/>
          </p:cNvPicPr>
          <p:nvPr>
            <p:ph type="pic" idx="1"/>
          </p:nvPr>
        </p:nvPicPr>
        <p:blipFill rotWithShape="1">
          <a:blip r:embed="rId3"/>
          <a:srcRect l="4166" t="7593" r="21491" b="21792"/>
          <a:stretch/>
        </p:blipFill>
        <p:spPr>
          <a:xfrm>
            <a:off x="4915348" y="1635858"/>
            <a:ext cx="6633184" cy="3544046"/>
          </a:xfrm>
          <a:prstGeom prst="rect">
            <a:avLst/>
          </a:prstGeom>
        </p:spPr>
      </p:pic>
    </p:spTree>
    <p:extLst>
      <p:ext uri="{BB962C8B-B14F-4D97-AF65-F5344CB8AC3E}">
        <p14:creationId xmlns:p14="http://schemas.microsoft.com/office/powerpoint/2010/main" val="1207157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864594" y="-260405"/>
            <a:ext cx="3382638" cy="1370605"/>
          </a:xfrm>
        </p:spPr>
        <p:txBody>
          <a:bodyPr vert="horz" lIns="91440" tIns="45720" rIns="91440" bIns="45720" rtlCol="0" anchor="ctr">
            <a:normAutofit/>
          </a:bodyPr>
          <a:lstStyle/>
          <a:p>
            <a:pPr algn="l"/>
            <a:r>
              <a:rPr lang="en-US" sz="3000"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rPr>
              <a:t>Python code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38546" y="112543"/>
            <a:ext cx="3358084" cy="6550854"/>
          </a:xfrm>
        </p:spPr>
        <p:txBody>
          <a:bodyPr vert="horz" lIns="91440" tIns="45720" rIns="91440" bIns="45720" rtlCol="0" anchor="t">
            <a:normAutofit/>
          </a:bodyPr>
          <a:lstStyle/>
          <a:p>
            <a:pPr algn="l">
              <a:lnSpc>
                <a:spcPct val="100000"/>
              </a:lnSpc>
            </a:pPr>
            <a:r>
              <a:rPr lang="en-US" sz="900" dirty="0"/>
              <a:t>#Purpose: Cleanse data from Arduino and store in python list</a:t>
            </a:r>
          </a:p>
          <a:p>
            <a:pPr algn="l">
              <a:lnSpc>
                <a:spcPct val="100000"/>
              </a:lnSpc>
            </a:pPr>
            <a:r>
              <a:rPr lang="en-US" sz="900" dirty="0"/>
              <a:t>#Name: Luis E. Lugo Jr.</a:t>
            </a:r>
          </a:p>
          <a:p>
            <a:pPr algn="l">
              <a:lnSpc>
                <a:spcPct val="100000"/>
              </a:lnSpc>
            </a:pPr>
            <a:r>
              <a:rPr lang="en-US" sz="900" dirty="0"/>
              <a:t>#Date: 06/14/2020</a:t>
            </a:r>
          </a:p>
          <a:p>
            <a:pPr algn="l">
              <a:lnSpc>
                <a:spcPct val="100000"/>
              </a:lnSpc>
            </a:pPr>
            <a:r>
              <a:rPr lang="en-US" sz="900" dirty="0"/>
              <a:t>#filename = formatdata.csv – can be opened in Excel</a:t>
            </a:r>
          </a:p>
          <a:p>
            <a:pPr algn="l">
              <a:lnSpc>
                <a:spcPct val="100000"/>
              </a:lnSpc>
            </a:pPr>
            <a:r>
              <a:rPr lang="en-US" sz="900" dirty="0" err="1"/>
              <a:t>cList</a:t>
            </a:r>
            <a:r>
              <a:rPr lang="en-US" sz="900" dirty="0"/>
              <a:t>=[]</a:t>
            </a:r>
          </a:p>
          <a:p>
            <a:pPr algn="l">
              <a:lnSpc>
                <a:spcPct val="100000"/>
              </a:lnSpc>
            </a:pPr>
            <a:r>
              <a:rPr lang="en-US" sz="900" dirty="0" err="1"/>
              <a:t>fList</a:t>
            </a:r>
            <a:r>
              <a:rPr lang="en-US" sz="900" dirty="0"/>
              <a:t>=[]</a:t>
            </a:r>
          </a:p>
          <a:p>
            <a:pPr algn="l">
              <a:lnSpc>
                <a:spcPct val="100000"/>
              </a:lnSpc>
            </a:pPr>
            <a:r>
              <a:rPr lang="en-US" sz="900" dirty="0" err="1"/>
              <a:t>hList</a:t>
            </a:r>
            <a:r>
              <a:rPr lang="en-US" sz="900" dirty="0"/>
              <a:t>=[]</a:t>
            </a:r>
          </a:p>
          <a:p>
            <a:pPr algn="l">
              <a:lnSpc>
                <a:spcPct val="100000"/>
              </a:lnSpc>
            </a:pPr>
            <a:r>
              <a:rPr lang="en-US" sz="900" dirty="0" err="1"/>
              <a:t>input_file_name</a:t>
            </a:r>
            <a:r>
              <a:rPr lang="en-US" sz="900" dirty="0"/>
              <a:t>='mydata.txt' </a:t>
            </a:r>
          </a:p>
          <a:p>
            <a:pPr algn="l">
              <a:lnSpc>
                <a:spcPct val="100000"/>
              </a:lnSpc>
            </a:pPr>
            <a:r>
              <a:rPr lang="en-US" sz="900" dirty="0" err="1"/>
              <a:t>output_file_name</a:t>
            </a:r>
            <a:r>
              <a:rPr lang="en-US" sz="900" dirty="0"/>
              <a:t>='formatdata.csv' #will be created in the same directory</a:t>
            </a:r>
          </a:p>
          <a:p>
            <a:pPr algn="l">
              <a:lnSpc>
                <a:spcPct val="100000"/>
              </a:lnSpc>
            </a:pPr>
            <a:r>
              <a:rPr lang="en-US" sz="900" dirty="0"/>
              <a:t>with open(</a:t>
            </a:r>
            <a:r>
              <a:rPr lang="en-US" sz="900" dirty="0" err="1"/>
              <a:t>input_file_name</a:t>
            </a:r>
            <a:r>
              <a:rPr lang="en-US" sz="900" dirty="0"/>
              <a:t>) as inf:</a:t>
            </a:r>
          </a:p>
          <a:p>
            <a:pPr algn="l">
              <a:lnSpc>
                <a:spcPct val="100000"/>
              </a:lnSpc>
            </a:pPr>
            <a:r>
              <a:rPr lang="en-US" sz="900" dirty="0"/>
              <a:t>    for line in inf:</a:t>
            </a:r>
          </a:p>
          <a:p>
            <a:pPr algn="l">
              <a:lnSpc>
                <a:spcPct val="100000"/>
              </a:lnSpc>
            </a:pPr>
            <a:r>
              <a:rPr lang="en-US" sz="900" dirty="0"/>
              <a:t>        s=</a:t>
            </a:r>
            <a:r>
              <a:rPr lang="en-US" sz="900" dirty="0" err="1"/>
              <a:t>line.split</a:t>
            </a:r>
            <a:r>
              <a:rPr lang="en-US" sz="900" dirty="0"/>
              <a:t>(',')</a:t>
            </a:r>
          </a:p>
          <a:p>
            <a:pPr algn="l">
              <a:lnSpc>
                <a:spcPct val="100000"/>
              </a:lnSpc>
            </a:pPr>
            <a:r>
              <a:rPr lang="en-US" sz="900" dirty="0"/>
              <a:t>        </a:t>
            </a:r>
            <a:r>
              <a:rPr lang="en-US" sz="900" dirty="0" err="1"/>
              <a:t>cList.append</a:t>
            </a:r>
            <a:r>
              <a:rPr lang="en-US" sz="900" dirty="0"/>
              <a:t>(float(''.join(n for n in s[0] if </a:t>
            </a:r>
            <a:r>
              <a:rPr lang="en-US" sz="900" dirty="0" err="1"/>
              <a:t>n.isdigit</a:t>
            </a:r>
            <a:r>
              <a:rPr lang="en-US" sz="900" dirty="0"/>
              <a:t>() or n=='.'))) #extract data to lists</a:t>
            </a:r>
          </a:p>
          <a:p>
            <a:pPr algn="l">
              <a:lnSpc>
                <a:spcPct val="100000"/>
              </a:lnSpc>
            </a:pPr>
            <a:r>
              <a:rPr lang="en-US" sz="900" dirty="0"/>
              <a:t>        </a:t>
            </a:r>
            <a:r>
              <a:rPr lang="en-US" sz="900" dirty="0" err="1"/>
              <a:t>fList.append</a:t>
            </a:r>
            <a:r>
              <a:rPr lang="en-US" sz="900" dirty="0"/>
              <a:t>(float(''.join(n for n in s[1] if </a:t>
            </a:r>
            <a:r>
              <a:rPr lang="en-US" sz="900" dirty="0" err="1"/>
              <a:t>n.isdigit</a:t>
            </a:r>
            <a:r>
              <a:rPr lang="en-US" sz="900" dirty="0"/>
              <a:t>() or n=='.'))) #only extract numbers</a:t>
            </a:r>
          </a:p>
          <a:p>
            <a:pPr algn="l">
              <a:lnSpc>
                <a:spcPct val="100000"/>
              </a:lnSpc>
            </a:pPr>
            <a:r>
              <a:rPr lang="en-US" sz="900" dirty="0"/>
              <a:t>        </a:t>
            </a:r>
            <a:r>
              <a:rPr lang="en-US" sz="900" dirty="0" err="1"/>
              <a:t>hList.append</a:t>
            </a:r>
            <a:r>
              <a:rPr lang="en-US" sz="900" dirty="0"/>
              <a:t>(float(''.join(n for n in s[2] if </a:t>
            </a:r>
            <a:r>
              <a:rPr lang="en-US" sz="900" dirty="0" err="1"/>
              <a:t>n.isdigit</a:t>
            </a:r>
            <a:r>
              <a:rPr lang="en-US" sz="900" dirty="0"/>
              <a:t>() or n=='.')))</a:t>
            </a:r>
          </a:p>
          <a:p>
            <a:pPr algn="l">
              <a:lnSpc>
                <a:spcPct val="100000"/>
              </a:lnSpc>
            </a:pPr>
            <a:endParaRPr lang="en-US" sz="900" dirty="0"/>
          </a:p>
          <a:p>
            <a:pPr algn="l">
              <a:lnSpc>
                <a:spcPct val="100000"/>
              </a:lnSpc>
            </a:pPr>
            <a:r>
              <a:rPr lang="en-US" sz="900" dirty="0"/>
              <a:t>with open(</a:t>
            </a:r>
            <a:r>
              <a:rPr lang="en-US" sz="900" dirty="0" err="1"/>
              <a:t>output_file_name,"w</a:t>
            </a:r>
            <a:r>
              <a:rPr lang="en-US" sz="900" dirty="0"/>
              <a:t>+") as </a:t>
            </a:r>
            <a:r>
              <a:rPr lang="en-US" sz="900" dirty="0" err="1"/>
              <a:t>outf</a:t>
            </a:r>
            <a:r>
              <a:rPr lang="en-US" sz="900" dirty="0"/>
              <a:t>:</a:t>
            </a:r>
          </a:p>
          <a:p>
            <a:pPr algn="l">
              <a:lnSpc>
                <a:spcPct val="100000"/>
              </a:lnSpc>
            </a:pPr>
            <a:r>
              <a:rPr lang="en-US" sz="900" dirty="0"/>
              <a:t>    </a:t>
            </a:r>
            <a:r>
              <a:rPr lang="en-US" sz="900" dirty="0" err="1"/>
              <a:t>outf.write</a:t>
            </a:r>
            <a:r>
              <a:rPr lang="en-US" sz="900" dirty="0"/>
              <a:t>('</a:t>
            </a:r>
            <a:r>
              <a:rPr lang="en-US" sz="900" dirty="0" err="1"/>
              <a:t>Celsius,Fahrenheit,Humidity</a:t>
            </a:r>
            <a:r>
              <a:rPr lang="en-US" sz="900" dirty="0"/>
              <a:t>')</a:t>
            </a:r>
          </a:p>
          <a:p>
            <a:pPr algn="l">
              <a:lnSpc>
                <a:spcPct val="100000"/>
              </a:lnSpc>
            </a:pPr>
            <a:r>
              <a:rPr lang="en-US" sz="900" dirty="0"/>
              <a:t>    </a:t>
            </a:r>
            <a:r>
              <a:rPr lang="en-US" sz="900" dirty="0" err="1"/>
              <a:t>outf.write</a:t>
            </a:r>
            <a:r>
              <a:rPr lang="en-US" sz="900" dirty="0"/>
              <a:t>('\n')</a:t>
            </a:r>
          </a:p>
          <a:p>
            <a:pPr algn="l">
              <a:lnSpc>
                <a:spcPct val="100000"/>
              </a:lnSpc>
            </a:pPr>
            <a:r>
              <a:rPr lang="en-US" sz="900" dirty="0"/>
              <a:t>    for </a:t>
            </a:r>
            <a:r>
              <a:rPr lang="en-US" sz="900" dirty="0" err="1"/>
              <a:t>i</a:t>
            </a:r>
            <a:r>
              <a:rPr lang="en-US" sz="900" dirty="0"/>
              <a:t> in range(</a:t>
            </a:r>
            <a:r>
              <a:rPr lang="en-US" sz="900" dirty="0" err="1"/>
              <a:t>len</a:t>
            </a:r>
            <a:r>
              <a:rPr lang="en-US" sz="900" dirty="0"/>
              <a:t>(</a:t>
            </a:r>
            <a:r>
              <a:rPr lang="en-US" sz="900" dirty="0" err="1"/>
              <a:t>cList</a:t>
            </a:r>
            <a:r>
              <a:rPr lang="en-US" sz="900" dirty="0"/>
              <a:t>)):</a:t>
            </a:r>
          </a:p>
          <a:p>
            <a:pPr algn="l">
              <a:lnSpc>
                <a:spcPct val="100000"/>
              </a:lnSpc>
            </a:pPr>
            <a:r>
              <a:rPr lang="en-US" sz="900" dirty="0"/>
              <a:t>        </a:t>
            </a:r>
            <a:r>
              <a:rPr lang="en-US" sz="900" dirty="0" err="1"/>
              <a:t>outf.write</a:t>
            </a:r>
            <a:r>
              <a:rPr lang="en-US" sz="900" dirty="0"/>
              <a:t>(str(</a:t>
            </a:r>
            <a:r>
              <a:rPr lang="en-US" sz="900" dirty="0" err="1"/>
              <a:t>cList</a:t>
            </a:r>
            <a:r>
              <a:rPr lang="en-US" sz="900" dirty="0"/>
              <a:t>[</a:t>
            </a:r>
            <a:r>
              <a:rPr lang="en-US" sz="900" dirty="0" err="1"/>
              <a:t>i</a:t>
            </a:r>
            <a:r>
              <a:rPr lang="en-US" sz="900" dirty="0"/>
              <a:t>])+',')</a:t>
            </a:r>
          </a:p>
          <a:p>
            <a:pPr algn="l">
              <a:lnSpc>
                <a:spcPct val="100000"/>
              </a:lnSpc>
            </a:pPr>
            <a:r>
              <a:rPr lang="en-US" sz="900" dirty="0"/>
              <a:t>        </a:t>
            </a:r>
            <a:r>
              <a:rPr lang="en-US" sz="900" dirty="0" err="1"/>
              <a:t>outf.write</a:t>
            </a:r>
            <a:r>
              <a:rPr lang="en-US" sz="900" dirty="0"/>
              <a:t>(str(</a:t>
            </a:r>
            <a:r>
              <a:rPr lang="en-US" sz="900" dirty="0" err="1"/>
              <a:t>fList</a:t>
            </a:r>
            <a:r>
              <a:rPr lang="en-US" sz="900" dirty="0"/>
              <a:t>[</a:t>
            </a:r>
            <a:r>
              <a:rPr lang="en-US" sz="900" dirty="0" err="1"/>
              <a:t>i</a:t>
            </a:r>
            <a:r>
              <a:rPr lang="en-US" sz="900" dirty="0"/>
              <a:t>])+',')</a:t>
            </a:r>
          </a:p>
          <a:p>
            <a:pPr algn="l">
              <a:lnSpc>
                <a:spcPct val="100000"/>
              </a:lnSpc>
            </a:pPr>
            <a:r>
              <a:rPr lang="en-US" sz="900" dirty="0"/>
              <a:t>        </a:t>
            </a:r>
            <a:r>
              <a:rPr lang="en-US" sz="900" dirty="0" err="1"/>
              <a:t>outf.write</a:t>
            </a:r>
            <a:r>
              <a:rPr lang="en-US" sz="900" dirty="0"/>
              <a:t>(str(</a:t>
            </a:r>
            <a:r>
              <a:rPr lang="en-US" sz="900" dirty="0" err="1"/>
              <a:t>hList</a:t>
            </a:r>
            <a:r>
              <a:rPr lang="en-US" sz="900" dirty="0"/>
              <a:t>[</a:t>
            </a:r>
            <a:r>
              <a:rPr lang="en-US" sz="900" dirty="0" err="1"/>
              <a:t>i</a:t>
            </a:r>
            <a:r>
              <a:rPr lang="en-US" sz="900" dirty="0"/>
              <a:t>])+'\n') #print data to file separated by commas</a:t>
            </a:r>
          </a:p>
        </p:txBody>
      </p:sp>
      <p:pic>
        <p:nvPicPr>
          <p:cNvPr id="4" name="Picture Placeholder 3" descr="A screenshot of a computer screen&#10;&#10;Description automatically generated">
            <a:extLst>
              <a:ext uri="{FF2B5EF4-FFF2-40B4-BE49-F238E27FC236}">
                <a16:creationId xmlns:a16="http://schemas.microsoft.com/office/drawing/2014/main" id="{BC71D96E-D0A1-45EB-AA68-ADD1D197C5B9}"/>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60" t="-355" r="46711" b="357"/>
          <a:stretch/>
        </p:blipFill>
        <p:spPr>
          <a:xfrm>
            <a:off x="6555913" y="1285369"/>
            <a:ext cx="4871365" cy="5147733"/>
          </a:xfrm>
          <a:prstGeom prst="rect">
            <a:avLst/>
          </a:prstGeom>
        </p:spPr>
      </p:pic>
    </p:spTree>
    <p:extLst>
      <p:ext uri="{BB962C8B-B14F-4D97-AF65-F5344CB8AC3E}">
        <p14:creationId xmlns:p14="http://schemas.microsoft.com/office/powerpoint/2010/main" val="1712278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9788" y="457200"/>
            <a:ext cx="3932238" cy="1920240"/>
          </a:xfrm>
        </p:spPr>
        <p:txBody>
          <a:bodyPr>
            <a:normAutofit/>
          </a:bodyPr>
          <a:lstStyle/>
          <a:p>
            <a:r>
              <a:rPr lang="en-US" sz="4400" dirty="0"/>
              <a:t>Read Data into csv format (Screenshot)</a:t>
            </a:r>
          </a:p>
        </p:txBody>
      </p:sp>
      <p:pic>
        <p:nvPicPr>
          <p:cNvPr id="4" name="Picture Placeholder 3" descr="A screenshot of a computer&#10;&#10;Description automatically generated">
            <a:extLst>
              <a:ext uri="{FF2B5EF4-FFF2-40B4-BE49-F238E27FC236}">
                <a16:creationId xmlns:a16="http://schemas.microsoft.com/office/drawing/2014/main" id="{253B23E2-0C3F-4CB3-8F0E-4C520AD9C85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4398" t="45733" r="14398" b="31932"/>
          <a:stretch/>
        </p:blipFill>
        <p:spPr>
          <a:xfrm>
            <a:off x="4994032" y="703385"/>
            <a:ext cx="6822830" cy="5514535"/>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39787" y="2527663"/>
            <a:ext cx="3932237" cy="3811588"/>
          </a:xfrm>
        </p:spPr>
        <p:txBody>
          <a:bodyPr/>
          <a:lstStyle/>
          <a:p>
            <a:r>
              <a:rPr lang="en-US" dirty="0"/>
              <a:t>Formatdata.csv file in Excel </a:t>
            </a:r>
          </a:p>
          <a:p>
            <a:endParaRPr lang="en-US" dirty="0"/>
          </a:p>
          <a:p>
            <a:endParaRPr lang="en-US" dirty="0"/>
          </a:p>
        </p:txBody>
      </p:sp>
    </p:spTree>
    <p:extLst>
      <p:ext uri="{BB962C8B-B14F-4D97-AF65-F5344CB8AC3E}">
        <p14:creationId xmlns:p14="http://schemas.microsoft.com/office/powerpoint/2010/main" val="3675259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913796" y="643465"/>
            <a:ext cx="3382638" cy="1370605"/>
          </a:xfrm>
        </p:spPr>
        <p:txBody>
          <a:bodyPr vert="horz" lIns="91440" tIns="45720" rIns="91440" bIns="45720" rtlCol="0" anchor="ctr">
            <a:normAutofit/>
          </a:bodyPr>
          <a:lstStyle/>
          <a:p>
            <a:pPr algn="l"/>
            <a:r>
              <a:rPr lang="en-US" sz="3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rPr>
              <a:t>Temperature and Humidity Chart</a:t>
            </a:r>
            <a:br>
              <a:rPr lang="en-US" sz="3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rPr>
            </a:br>
            <a:r>
              <a:rPr lang="en-US" sz="3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rPr>
              <a:t>(Graph)</a:t>
            </a:r>
          </a:p>
        </p:txBody>
      </p: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913796" y="2247153"/>
            <a:ext cx="3358084" cy="3544046"/>
          </a:xfrm>
        </p:spPr>
        <p:txBody>
          <a:bodyPr vert="horz" lIns="91440" tIns="45720" rIns="91440" bIns="45720" rtlCol="0" anchor="t">
            <a:normAutofit/>
          </a:bodyPr>
          <a:lstStyle/>
          <a:p>
            <a:pPr algn="l"/>
            <a:r>
              <a:rPr lang="en-US" sz="1800"/>
              <a:t>Excel chart based on data from Arduino </a:t>
            </a:r>
          </a:p>
          <a:p>
            <a:pPr algn="l"/>
            <a:endParaRPr lang="en-US" sz="1800"/>
          </a:p>
        </p:txBody>
      </p:sp>
      <p:pic>
        <p:nvPicPr>
          <p:cNvPr id="4" name="Picture Placeholder 3" descr="A screenshot of a computer&#10;&#10;Description automatically generated">
            <a:extLst>
              <a:ext uri="{FF2B5EF4-FFF2-40B4-BE49-F238E27FC236}">
                <a16:creationId xmlns:a16="http://schemas.microsoft.com/office/drawing/2014/main" id="{28A77BCD-B526-4E7F-B5C0-8D8D9A98FA1F}"/>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66" t="223" r="28630" b="-223"/>
          <a:stretch/>
        </p:blipFill>
        <p:spPr>
          <a:xfrm>
            <a:off x="4973814" y="643466"/>
            <a:ext cx="6516252" cy="5147733"/>
          </a:xfrm>
          <a:prstGeom prst="rect">
            <a:avLst/>
          </a:prstGeom>
        </p:spPr>
      </p:pic>
    </p:spTree>
    <p:extLst>
      <p:ext uri="{BB962C8B-B14F-4D97-AF65-F5344CB8AC3E}">
        <p14:creationId xmlns:p14="http://schemas.microsoft.com/office/powerpoint/2010/main" val="1390137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068432" y="-1040812"/>
            <a:ext cx="5707899" cy="1675559"/>
          </a:xfrm>
        </p:spPr>
        <p:txBody>
          <a:bodyPr>
            <a:normAutofit/>
          </a:bodyPr>
          <a:lstStyle/>
          <a:p>
            <a:r>
              <a:rPr lang="en-US" sz="4400" dirty="0"/>
              <a:t>Plot #1</a:t>
            </a:r>
          </a:p>
        </p:txBody>
      </p:sp>
      <p:pic>
        <p:nvPicPr>
          <p:cNvPr id="3" name="Picture Placeholder 2">
            <a:extLst>
              <a:ext uri="{FF2B5EF4-FFF2-40B4-BE49-F238E27FC236}">
                <a16:creationId xmlns:a16="http://schemas.microsoft.com/office/drawing/2014/main" id="{A6BAB229-FACB-47EE-A5E4-57985D4DA75D}"/>
              </a:ext>
            </a:extLst>
          </p:cNvPr>
          <p:cNvPicPr>
            <a:picLocks noGrp="1" noChangeAspect="1"/>
          </p:cNvPicPr>
          <p:nvPr>
            <p:ph type="pic" idx="1"/>
          </p:nvPr>
        </p:nvPicPr>
        <p:blipFill rotWithShape="1">
          <a:blip r:embed="rId2"/>
          <a:srcRect l="294" r="399"/>
          <a:stretch/>
        </p:blipFill>
        <p:spPr>
          <a:xfrm>
            <a:off x="4905210" y="2234986"/>
            <a:ext cx="6429829" cy="3811588"/>
          </a:xfrm>
          <a:prstGeom prst="rect">
            <a:avLst/>
          </a:prstGeom>
        </p:spPr>
      </p:pic>
      <p:sp>
        <p:nvSpPr>
          <p:cNvPr id="4" name="Rectangle 3">
            <a:extLst>
              <a:ext uri="{FF2B5EF4-FFF2-40B4-BE49-F238E27FC236}">
                <a16:creationId xmlns:a16="http://schemas.microsoft.com/office/drawing/2014/main" id="{09C9A760-3D4F-4F01-9253-DEF1D36EE28F}"/>
              </a:ext>
            </a:extLst>
          </p:cNvPr>
          <p:cNvSpPr/>
          <p:nvPr/>
        </p:nvSpPr>
        <p:spPr>
          <a:xfrm>
            <a:off x="150040" y="1293395"/>
            <a:ext cx="6096000" cy="3139321"/>
          </a:xfrm>
          <a:prstGeom prst="rect">
            <a:avLst/>
          </a:prstGeom>
        </p:spPr>
        <p:txBody>
          <a:bodyPr>
            <a:spAutoFit/>
          </a:bodyPr>
          <a:lstStyle/>
          <a:p>
            <a:r>
              <a:rPr lang="en-US" dirty="0"/>
              <a:t>#Purpose: Create a histogram of humidity data from the second trial</a:t>
            </a:r>
          </a:p>
          <a:p>
            <a:r>
              <a:rPr lang="en-US" dirty="0"/>
              <a:t>#Name: Luis Lugo</a:t>
            </a:r>
          </a:p>
          <a:p>
            <a:r>
              <a:rPr lang="en-US" dirty="0"/>
              <a:t>#Date: 06/26/2020</a:t>
            </a:r>
          </a:p>
          <a:p>
            <a:r>
              <a:rPr lang="en-US" dirty="0"/>
              <a:t>import pandas as pd</a:t>
            </a:r>
          </a:p>
          <a:p>
            <a:r>
              <a:rPr lang="en-US" dirty="0"/>
              <a:t>import </a:t>
            </a:r>
            <a:r>
              <a:rPr lang="en-US" dirty="0" err="1"/>
              <a:t>matplotlib.pyplot</a:t>
            </a:r>
            <a:r>
              <a:rPr lang="en-US" dirty="0"/>
              <a:t> as </a:t>
            </a:r>
            <a:r>
              <a:rPr lang="en-US" dirty="0" err="1"/>
              <a:t>plt</a:t>
            </a:r>
            <a:endParaRPr lang="en-US" dirty="0"/>
          </a:p>
          <a:p>
            <a:r>
              <a:rPr lang="en-US" dirty="0"/>
              <a:t>df1 = </a:t>
            </a:r>
            <a:r>
              <a:rPr lang="en-US" dirty="0" err="1"/>
              <a:t>pd.read_csv</a:t>
            </a:r>
            <a:r>
              <a:rPr lang="en-US" dirty="0"/>
              <a:t>("formatdata.csv")</a:t>
            </a:r>
          </a:p>
          <a:p>
            <a:r>
              <a:rPr lang="en-US" dirty="0"/>
              <a:t>df2 = </a:t>
            </a:r>
            <a:r>
              <a:rPr lang="en-US" dirty="0" err="1"/>
              <a:t>pd.read_csv</a:t>
            </a:r>
            <a:r>
              <a:rPr lang="en-US" dirty="0"/>
              <a:t>("formatdata2.csv")</a:t>
            </a:r>
          </a:p>
          <a:p>
            <a:r>
              <a:rPr lang="en-US" dirty="0"/>
              <a:t>df2['Humidity'].hist(bins=10, alpha=0.5); </a:t>
            </a:r>
            <a:r>
              <a:rPr lang="en-US" dirty="0" err="1"/>
              <a:t>plt.suptitle</a:t>
            </a:r>
            <a:r>
              <a:rPr lang="en-US" dirty="0"/>
              <a:t>('Histogram of Humidity')</a:t>
            </a:r>
          </a:p>
          <a:p>
            <a:r>
              <a:rPr lang="en-US" dirty="0" err="1"/>
              <a:t>plt.show</a:t>
            </a:r>
            <a:r>
              <a:rPr lang="en-US" dirty="0"/>
              <a:t>()</a:t>
            </a:r>
          </a:p>
        </p:txBody>
      </p:sp>
      <p:sp>
        <p:nvSpPr>
          <p:cNvPr id="6" name="Text Placeholder 5">
            <a:extLst>
              <a:ext uri="{FF2B5EF4-FFF2-40B4-BE49-F238E27FC236}">
                <a16:creationId xmlns:a16="http://schemas.microsoft.com/office/drawing/2014/main" id="{3BE8B572-3822-42FB-878B-E79A4CFEA3A1}"/>
              </a:ext>
            </a:extLst>
          </p:cNvPr>
          <p:cNvSpPr>
            <a:spLocks noGrp="1"/>
          </p:cNvSpPr>
          <p:nvPr>
            <p:ph type="body" sz="half" idx="2"/>
          </p:nvPr>
        </p:nvSpPr>
        <p:spPr>
          <a:xfrm>
            <a:off x="334287" y="819916"/>
            <a:ext cx="4588094" cy="3135695"/>
          </a:xfrm>
        </p:spPr>
        <p:txBody>
          <a:bodyPr/>
          <a:lstStyle/>
          <a:p>
            <a:r>
              <a:rPr lang="en-US" dirty="0"/>
              <a:t>Python Code</a:t>
            </a:r>
          </a:p>
        </p:txBody>
      </p:sp>
    </p:spTree>
    <p:extLst>
      <p:ext uri="{BB962C8B-B14F-4D97-AF65-F5344CB8AC3E}">
        <p14:creationId xmlns:p14="http://schemas.microsoft.com/office/powerpoint/2010/main" val="678206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2255078" y="-837780"/>
            <a:ext cx="5707899" cy="1675559"/>
          </a:xfrm>
        </p:spPr>
        <p:txBody>
          <a:bodyPr>
            <a:normAutofit/>
          </a:bodyPr>
          <a:lstStyle/>
          <a:p>
            <a:r>
              <a:rPr lang="en-US" sz="4400" dirty="0"/>
              <a:t>Plot #2</a:t>
            </a:r>
          </a:p>
        </p:txBody>
      </p:sp>
      <p:pic>
        <p:nvPicPr>
          <p:cNvPr id="3" name="Picture Placeholder 2">
            <a:extLst>
              <a:ext uri="{FF2B5EF4-FFF2-40B4-BE49-F238E27FC236}">
                <a16:creationId xmlns:a16="http://schemas.microsoft.com/office/drawing/2014/main" id="{65B8498F-7BA8-4E9C-9FFF-5A9085E2438C}"/>
              </a:ext>
            </a:extLst>
          </p:cNvPr>
          <p:cNvPicPr>
            <a:picLocks noGrp="1" noChangeAspect="1"/>
          </p:cNvPicPr>
          <p:nvPr>
            <p:ph type="pic" idx="1"/>
          </p:nvPr>
        </p:nvPicPr>
        <p:blipFill rotWithShape="1">
          <a:blip r:embed="rId2"/>
          <a:srcRect l="518" r="126"/>
          <a:stretch/>
        </p:blipFill>
        <p:spPr>
          <a:xfrm>
            <a:off x="4998513" y="1412875"/>
            <a:ext cx="6433003" cy="4032250"/>
          </a:xfrm>
          <a:prstGeom prst="rect">
            <a:avLst/>
          </a:prstGeom>
        </p:spPr>
      </p:pic>
      <p:sp>
        <p:nvSpPr>
          <p:cNvPr id="4" name="Rectangle 3">
            <a:extLst>
              <a:ext uri="{FF2B5EF4-FFF2-40B4-BE49-F238E27FC236}">
                <a16:creationId xmlns:a16="http://schemas.microsoft.com/office/drawing/2014/main" id="{47FC6562-A553-4C1E-B608-0E67D6A52215}"/>
              </a:ext>
            </a:extLst>
          </p:cNvPr>
          <p:cNvSpPr/>
          <p:nvPr/>
        </p:nvSpPr>
        <p:spPr>
          <a:xfrm>
            <a:off x="410419" y="1843066"/>
            <a:ext cx="6096000" cy="2308324"/>
          </a:xfrm>
          <a:prstGeom prst="rect">
            <a:avLst/>
          </a:prstGeom>
        </p:spPr>
        <p:txBody>
          <a:bodyPr>
            <a:spAutoFit/>
          </a:bodyPr>
          <a:lstStyle/>
          <a:p>
            <a:r>
              <a:rPr lang="en-US" dirty="0"/>
              <a:t>#Purpose: Create box plot for trial 2 data</a:t>
            </a:r>
          </a:p>
          <a:p>
            <a:r>
              <a:rPr lang="en-US" dirty="0"/>
              <a:t>#Name: Luis Lugo</a:t>
            </a:r>
          </a:p>
          <a:p>
            <a:r>
              <a:rPr lang="en-US" dirty="0"/>
              <a:t>#Date: 06/25/2020</a:t>
            </a:r>
          </a:p>
          <a:p>
            <a:r>
              <a:rPr lang="en-US" dirty="0"/>
              <a:t>import pandas as pd</a:t>
            </a:r>
          </a:p>
          <a:p>
            <a:r>
              <a:rPr lang="en-US" dirty="0"/>
              <a:t>import </a:t>
            </a:r>
            <a:r>
              <a:rPr lang="en-US" dirty="0" err="1"/>
              <a:t>matplotlib.pyplot</a:t>
            </a:r>
            <a:r>
              <a:rPr lang="en-US" dirty="0"/>
              <a:t> as </a:t>
            </a:r>
            <a:r>
              <a:rPr lang="en-US" dirty="0" err="1"/>
              <a:t>plt</a:t>
            </a:r>
            <a:endParaRPr lang="en-US" dirty="0"/>
          </a:p>
          <a:p>
            <a:r>
              <a:rPr lang="en-US" dirty="0"/>
              <a:t>df2 = </a:t>
            </a:r>
            <a:r>
              <a:rPr lang="en-US" dirty="0" err="1"/>
              <a:t>pd.read_csv</a:t>
            </a:r>
            <a:r>
              <a:rPr lang="en-US" dirty="0"/>
              <a:t>("formatdata2.csv")</a:t>
            </a:r>
          </a:p>
          <a:p>
            <a:r>
              <a:rPr lang="en-US" dirty="0"/>
              <a:t>df2.boxplot(); </a:t>
            </a:r>
            <a:r>
              <a:rPr lang="en-US" dirty="0" err="1"/>
              <a:t>plt.suptitle</a:t>
            </a:r>
            <a:r>
              <a:rPr lang="en-US" dirty="0"/>
              <a:t>('Trial 2 box plot')</a:t>
            </a:r>
          </a:p>
          <a:p>
            <a:r>
              <a:rPr lang="en-US" dirty="0" err="1"/>
              <a:t>plt.show</a:t>
            </a:r>
            <a:r>
              <a:rPr lang="en-US" dirty="0"/>
              <a:t>()</a:t>
            </a:r>
          </a:p>
        </p:txBody>
      </p:sp>
      <p:sp>
        <p:nvSpPr>
          <p:cNvPr id="6" name="Text Placeholder 5">
            <a:extLst>
              <a:ext uri="{FF2B5EF4-FFF2-40B4-BE49-F238E27FC236}">
                <a16:creationId xmlns:a16="http://schemas.microsoft.com/office/drawing/2014/main" id="{52D6F0CD-847F-4708-89E1-69D3C9250CE0}"/>
              </a:ext>
            </a:extLst>
          </p:cNvPr>
          <p:cNvSpPr>
            <a:spLocks noGrp="1"/>
          </p:cNvSpPr>
          <p:nvPr>
            <p:ph type="body" sz="half" idx="2"/>
          </p:nvPr>
        </p:nvSpPr>
        <p:spPr>
          <a:xfrm>
            <a:off x="183931" y="1015695"/>
            <a:ext cx="4588094" cy="3135695"/>
          </a:xfrm>
        </p:spPr>
        <p:txBody>
          <a:bodyPr/>
          <a:lstStyle/>
          <a:p>
            <a:r>
              <a:rPr lang="en-US" dirty="0"/>
              <a:t>Python Code</a:t>
            </a:r>
          </a:p>
        </p:txBody>
      </p:sp>
    </p:spTree>
    <p:extLst>
      <p:ext uri="{BB962C8B-B14F-4D97-AF65-F5344CB8AC3E}">
        <p14:creationId xmlns:p14="http://schemas.microsoft.com/office/powerpoint/2010/main" val="81717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20974" y="-365760"/>
            <a:ext cx="5707899" cy="1675559"/>
          </a:xfrm>
        </p:spPr>
        <p:txBody>
          <a:bodyPr>
            <a:normAutofit/>
          </a:bodyPr>
          <a:lstStyle/>
          <a:p>
            <a:r>
              <a:rPr lang="en-US" sz="4400" dirty="0"/>
              <a:t>Analysis</a:t>
            </a:r>
            <a:br>
              <a:rPr lang="en-US" sz="4400" dirty="0"/>
            </a:br>
            <a:endParaRPr lang="en-US" sz="4400" dirty="0"/>
          </a:p>
        </p:txBody>
      </p: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535079" y="749106"/>
            <a:ext cx="4411481" cy="756138"/>
          </a:xfrm>
        </p:spPr>
        <p:txBody>
          <a:bodyPr>
            <a:normAutofit/>
          </a:bodyPr>
          <a:lstStyle/>
          <a:p>
            <a:pPr marL="285750" indent="-285750">
              <a:buFont typeface="Arial" panose="020B0604020202020204" pitchFamily="34" charset="0"/>
              <a:buChar char="•"/>
            </a:pPr>
            <a:r>
              <a:rPr lang="en-US" dirty="0"/>
              <a:t>What was the humidity difference between the two trials?</a:t>
            </a:r>
          </a:p>
          <a:p>
            <a:endParaRPr lang="en-US" dirty="0"/>
          </a:p>
          <a:p>
            <a:endParaRPr lang="en-US" dirty="0"/>
          </a:p>
        </p:txBody>
      </p:sp>
      <p:pic>
        <p:nvPicPr>
          <p:cNvPr id="3" name="Picture 2">
            <a:extLst>
              <a:ext uri="{FF2B5EF4-FFF2-40B4-BE49-F238E27FC236}">
                <a16:creationId xmlns:a16="http://schemas.microsoft.com/office/drawing/2014/main" id="{8BC5472D-A48E-41C9-8C11-C064F2761327}"/>
              </a:ext>
            </a:extLst>
          </p:cNvPr>
          <p:cNvPicPr>
            <a:picLocks noChangeAspect="1"/>
          </p:cNvPicPr>
          <p:nvPr/>
        </p:nvPicPr>
        <p:blipFill>
          <a:blip r:embed="rId2"/>
          <a:stretch>
            <a:fillRect/>
          </a:stretch>
        </p:blipFill>
        <p:spPr>
          <a:xfrm>
            <a:off x="6810208" y="1702191"/>
            <a:ext cx="4674665" cy="3518702"/>
          </a:xfrm>
          <a:prstGeom prst="rect">
            <a:avLst/>
          </a:prstGeom>
        </p:spPr>
      </p:pic>
      <p:sp>
        <p:nvSpPr>
          <p:cNvPr id="5" name="Rectangle 4">
            <a:extLst>
              <a:ext uri="{FF2B5EF4-FFF2-40B4-BE49-F238E27FC236}">
                <a16:creationId xmlns:a16="http://schemas.microsoft.com/office/drawing/2014/main" id="{38B45437-8760-4209-9CD8-A8F1BBCBAEA0}"/>
              </a:ext>
            </a:extLst>
          </p:cNvPr>
          <p:cNvSpPr/>
          <p:nvPr/>
        </p:nvSpPr>
        <p:spPr>
          <a:xfrm>
            <a:off x="369943" y="2334010"/>
            <a:ext cx="6096000" cy="3416320"/>
          </a:xfrm>
          <a:prstGeom prst="rect">
            <a:avLst/>
          </a:prstGeom>
        </p:spPr>
        <p:txBody>
          <a:bodyPr>
            <a:spAutoFit/>
          </a:bodyPr>
          <a:lstStyle/>
          <a:p>
            <a:r>
              <a:rPr lang="en-US" dirty="0"/>
              <a:t>#Purpose: Create Humidity plot comparing trial 1 and trial 2</a:t>
            </a:r>
          </a:p>
          <a:p>
            <a:r>
              <a:rPr lang="en-US" dirty="0"/>
              <a:t>#Name: Luis Lugo</a:t>
            </a:r>
          </a:p>
          <a:p>
            <a:r>
              <a:rPr lang="en-US" dirty="0"/>
              <a:t>#Date: 06/25/2020</a:t>
            </a:r>
          </a:p>
          <a:p>
            <a:r>
              <a:rPr lang="en-US" dirty="0"/>
              <a:t>import pandas as pd</a:t>
            </a:r>
          </a:p>
          <a:p>
            <a:r>
              <a:rPr lang="en-US" dirty="0"/>
              <a:t>import </a:t>
            </a:r>
            <a:r>
              <a:rPr lang="en-US" dirty="0" err="1"/>
              <a:t>matplotlib.pyplot</a:t>
            </a:r>
            <a:r>
              <a:rPr lang="en-US" dirty="0"/>
              <a:t> as </a:t>
            </a:r>
            <a:r>
              <a:rPr lang="en-US" dirty="0" err="1"/>
              <a:t>plt</a:t>
            </a:r>
            <a:endParaRPr lang="en-US" dirty="0"/>
          </a:p>
          <a:p>
            <a:r>
              <a:rPr lang="en-US" dirty="0"/>
              <a:t>df1 = </a:t>
            </a:r>
            <a:r>
              <a:rPr lang="en-US" dirty="0" err="1"/>
              <a:t>pd.read_csv</a:t>
            </a:r>
            <a:r>
              <a:rPr lang="en-US" dirty="0"/>
              <a:t>("formatdata.csv") #baseline data is trial 1</a:t>
            </a:r>
          </a:p>
          <a:p>
            <a:r>
              <a:rPr lang="en-US" dirty="0"/>
              <a:t>df2 = </a:t>
            </a:r>
            <a:r>
              <a:rPr lang="en-US" dirty="0" err="1"/>
              <a:t>pd.read_csv</a:t>
            </a:r>
            <a:r>
              <a:rPr lang="en-US" dirty="0"/>
              <a:t>("formatdata2.csv") #data with variation such as finger over sensor and blowing on sensor is trial2</a:t>
            </a:r>
          </a:p>
          <a:p>
            <a:r>
              <a:rPr lang="en-US" dirty="0" err="1"/>
              <a:t>plt.figure</a:t>
            </a:r>
            <a:r>
              <a:rPr lang="en-US" dirty="0"/>
              <a:t>(); df1.Humidity.plot(label = 'trial1'); df2.Humidity.plot(label = 'trial2'); </a:t>
            </a:r>
            <a:r>
              <a:rPr lang="en-US" dirty="0" err="1"/>
              <a:t>plt.legend</a:t>
            </a:r>
            <a:r>
              <a:rPr lang="en-US" dirty="0"/>
              <a:t>(loc='best'); </a:t>
            </a:r>
            <a:r>
              <a:rPr lang="en-US" dirty="0" err="1"/>
              <a:t>plt.suptitle</a:t>
            </a:r>
            <a:r>
              <a:rPr lang="en-US" dirty="0"/>
              <a:t>('Humidity')</a:t>
            </a:r>
          </a:p>
          <a:p>
            <a:r>
              <a:rPr lang="en-US" dirty="0" err="1"/>
              <a:t>plt.show</a:t>
            </a:r>
            <a:r>
              <a:rPr lang="en-US" dirty="0"/>
              <a:t>()</a:t>
            </a:r>
          </a:p>
        </p:txBody>
      </p:sp>
      <p:sp>
        <p:nvSpPr>
          <p:cNvPr id="4" name="TextBox 3">
            <a:extLst>
              <a:ext uri="{FF2B5EF4-FFF2-40B4-BE49-F238E27FC236}">
                <a16:creationId xmlns:a16="http://schemas.microsoft.com/office/drawing/2014/main" id="{79006378-4FA3-4556-BFEC-20A877154166}"/>
              </a:ext>
            </a:extLst>
          </p:cNvPr>
          <p:cNvSpPr txBox="1"/>
          <p:nvPr/>
        </p:nvSpPr>
        <p:spPr>
          <a:xfrm>
            <a:off x="1167618" y="1702191"/>
            <a:ext cx="3376247" cy="369332"/>
          </a:xfrm>
          <a:prstGeom prst="rect">
            <a:avLst/>
          </a:prstGeom>
          <a:noFill/>
        </p:spPr>
        <p:txBody>
          <a:bodyPr wrap="square" rtlCol="0">
            <a:spAutoFit/>
          </a:bodyPr>
          <a:lstStyle/>
          <a:p>
            <a:pPr algn="ctr"/>
            <a:r>
              <a:rPr lang="en-US" dirty="0">
                <a:solidFill>
                  <a:schemeClr val="accent1"/>
                </a:solidFill>
              </a:rPr>
              <a:t>Python Code</a:t>
            </a:r>
          </a:p>
        </p:txBody>
      </p:sp>
    </p:spTree>
    <p:extLst>
      <p:ext uri="{BB962C8B-B14F-4D97-AF65-F5344CB8AC3E}">
        <p14:creationId xmlns:p14="http://schemas.microsoft.com/office/powerpoint/2010/main" val="1240486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E8929-FC78-43F1-B1DE-50ADEECF8F74}"/>
              </a:ext>
            </a:extLst>
          </p:cNvPr>
          <p:cNvSpPr>
            <a:spLocks noGrp="1"/>
          </p:cNvSpPr>
          <p:nvPr>
            <p:ph type="title"/>
          </p:nvPr>
        </p:nvSpPr>
        <p:spPr/>
        <p:txBody>
          <a:bodyPr/>
          <a:lstStyle/>
          <a:p>
            <a:r>
              <a:rPr lang="en-US" dirty="0" err="1"/>
              <a:t>Preperations</a:t>
            </a:r>
            <a:endParaRPr lang="en-US" dirty="0"/>
          </a:p>
        </p:txBody>
      </p:sp>
      <p:sp>
        <p:nvSpPr>
          <p:cNvPr id="3" name="Content Placeholder 2">
            <a:extLst>
              <a:ext uri="{FF2B5EF4-FFF2-40B4-BE49-F238E27FC236}">
                <a16:creationId xmlns:a16="http://schemas.microsoft.com/office/drawing/2014/main" id="{A647DE26-F7E3-4777-8D61-4D502C31D81E}"/>
              </a:ext>
            </a:extLst>
          </p:cNvPr>
          <p:cNvSpPr>
            <a:spLocks noGrp="1"/>
          </p:cNvSpPr>
          <p:nvPr>
            <p:ph idx="1"/>
          </p:nvPr>
        </p:nvSpPr>
        <p:spPr/>
        <p:txBody>
          <a:bodyPr/>
          <a:lstStyle/>
          <a:p>
            <a:r>
              <a:rPr lang="en-US" dirty="0"/>
              <a:t>First we collect our materials to build a functioning circuit for a temperature and humidity reader.</a:t>
            </a:r>
          </a:p>
          <a:p>
            <a:r>
              <a:rPr lang="en-US" dirty="0"/>
              <a:t>Then we install the programs that will be used to write and execute the codes.</a:t>
            </a:r>
          </a:p>
        </p:txBody>
      </p:sp>
    </p:spTree>
    <p:extLst>
      <p:ext uri="{BB962C8B-B14F-4D97-AF65-F5344CB8AC3E}">
        <p14:creationId xmlns:p14="http://schemas.microsoft.com/office/powerpoint/2010/main" val="2774200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834013" y="1115568"/>
            <a:ext cx="3487616" cy="4626864"/>
          </a:xfrm>
        </p:spPr>
        <p:txBody>
          <a:bodyPr vert="horz" lIns="91440" tIns="45720" rIns="91440" bIns="45720" rtlCol="0" anchor="ctr">
            <a:normAutofit/>
          </a:bodyPr>
          <a:lstStyle/>
          <a:p>
            <a:pPr algn="l"/>
            <a:r>
              <a:rPr lang="en-US" sz="3600"/>
              <a:t>Prediction</a:t>
            </a:r>
            <a:br>
              <a:rPr lang="en-US" sz="3600"/>
            </a:br>
            <a:endParaRPr lang="en-US" sz="3600"/>
          </a:p>
        </p:txBody>
      </p:sp>
      <p:cxnSp>
        <p:nvCxnSpPr>
          <p:cNvPr id="14" name="Straight Connector 13">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5105398" y="1115568"/>
            <a:ext cx="6245352" cy="4626864"/>
          </a:xfrm>
        </p:spPr>
        <p:txBody>
          <a:bodyPr vert="horz" lIns="91440" tIns="45720" rIns="91440" bIns="45720" rtlCol="0" anchor="ctr">
            <a:normAutofit/>
          </a:bodyPr>
          <a:lstStyle/>
          <a:p>
            <a:pPr marL="285750" indent="-285750" algn="l">
              <a:buFont typeface="Wingdings 2" charset="2"/>
              <a:buChar char="•"/>
            </a:pPr>
            <a:r>
              <a:rPr lang="en-US" dirty="0"/>
              <a:t>Develop a prediction based on the data. How would the data be different if you simply blew on the sensor without touching it? How would it be different if you gathered the data on a rainy or dry day?</a:t>
            </a:r>
            <a:endParaRPr lang="en-US"/>
          </a:p>
          <a:p>
            <a:pPr lvl="1"/>
            <a:r>
              <a:rPr lang="en-US" dirty="0"/>
              <a:t>Based on the data received from when I placed and lifted my finger on the sensor and blew on the sensor. Placing my finger and blowing on the sensor would both cause a spike in humidity. If I did this on a rainy day, the humidity sensor would have a higher baseline point. Heat from both my breath and finger, affect humidity.</a:t>
            </a:r>
          </a:p>
        </p:txBody>
      </p:sp>
    </p:spTree>
    <p:extLst>
      <p:ext uri="{BB962C8B-B14F-4D97-AF65-F5344CB8AC3E}">
        <p14:creationId xmlns:p14="http://schemas.microsoft.com/office/powerpoint/2010/main" val="3885959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512A33-5069-40FD-B52F-2AC652B5B0BD}"/>
              </a:ext>
            </a:extLst>
          </p:cNvPr>
          <p:cNvSpPr>
            <a:spLocks noGrp="1"/>
          </p:cNvSpPr>
          <p:nvPr>
            <p:ph type="title"/>
          </p:nvPr>
        </p:nvSpPr>
        <p:spPr>
          <a:xfrm>
            <a:off x="834013" y="1115568"/>
            <a:ext cx="3487616" cy="4626864"/>
          </a:xfrm>
        </p:spPr>
        <p:txBody>
          <a:bodyPr vert="horz" lIns="91440" tIns="45720" rIns="91440" bIns="45720" rtlCol="0" anchor="ctr">
            <a:normAutofit/>
          </a:bodyPr>
          <a:lstStyle/>
          <a:p>
            <a:pPr algn="l"/>
            <a:r>
              <a:rPr lang="en-US" sz="3600"/>
              <a:t>Challenges</a:t>
            </a:r>
          </a:p>
        </p:txBody>
      </p:sp>
      <p:cxnSp>
        <p:nvCxnSpPr>
          <p:cNvPr id="18" name="Straight Connector 17">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2534CA1-F793-453B-8920-F1D52D4C351F}"/>
              </a:ext>
            </a:extLst>
          </p:cNvPr>
          <p:cNvSpPr>
            <a:spLocks noGrp="1"/>
          </p:cNvSpPr>
          <p:nvPr>
            <p:ph type="body" sz="half" idx="2"/>
          </p:nvPr>
        </p:nvSpPr>
        <p:spPr>
          <a:xfrm>
            <a:off x="5105398" y="1115568"/>
            <a:ext cx="6245352" cy="4626864"/>
          </a:xfrm>
        </p:spPr>
        <p:txBody>
          <a:bodyPr vert="horz" lIns="91440" tIns="45720" rIns="91440" bIns="45720" rtlCol="0" anchor="ctr">
            <a:normAutofit/>
          </a:bodyPr>
          <a:lstStyle/>
          <a:p>
            <a:pPr algn="l"/>
            <a:r>
              <a:rPr lang="en-US" dirty="0"/>
              <a:t>There were not many moments that I faced any real challenges. Working with python and </a:t>
            </a:r>
            <a:r>
              <a:rPr lang="en-US"/>
              <a:t>ardrino</a:t>
            </a:r>
            <a:r>
              <a:rPr lang="en-US" dirty="0"/>
              <a:t> was very simple. I was guided very well by  the professors and for the moments where I may have hit a hiccup, a little ingenuity helped, something simple as restarting the program or reading my code to discover I accidentally deleted a closing bracket, or giggling a wire to reestablish a positive connection.</a:t>
            </a:r>
          </a:p>
        </p:txBody>
      </p:sp>
    </p:spTree>
    <p:extLst>
      <p:ext uri="{BB962C8B-B14F-4D97-AF65-F5344CB8AC3E}">
        <p14:creationId xmlns:p14="http://schemas.microsoft.com/office/powerpoint/2010/main" val="3155615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lumMod val="75000"/>
              <a:lumOff val="25000"/>
              <a:alpha val="8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4B9477-1E1C-4043-83E7-3D9ECB75BA26}"/>
              </a:ext>
            </a:extLst>
          </p:cNvPr>
          <p:cNvSpPr>
            <a:spLocks noGrp="1"/>
          </p:cNvSpPr>
          <p:nvPr>
            <p:ph type="title"/>
          </p:nvPr>
        </p:nvSpPr>
        <p:spPr>
          <a:xfrm>
            <a:off x="913795" y="963506"/>
            <a:ext cx="3740815" cy="4827693"/>
          </a:xfrm>
        </p:spPr>
        <p:txBody>
          <a:bodyPr vert="horz" lIns="91440" tIns="45720" rIns="91440" bIns="45720" rtlCol="0" anchor="ctr">
            <a:normAutofit/>
          </a:bodyPr>
          <a:lstStyle/>
          <a:p>
            <a:pPr algn="r"/>
            <a:r>
              <a:rPr lang="en-US" sz="4000" dirty="0"/>
              <a:t>Career Skills</a:t>
            </a:r>
            <a:endParaRPr lang="en-US" sz="4000"/>
          </a:p>
        </p:txBody>
      </p:sp>
      <p:cxnSp>
        <p:nvCxnSpPr>
          <p:cNvPr id="20" name="Straight Connector 19">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81187"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4907FB4-32B6-409D-8316-B60CC14188D8}"/>
              </a:ext>
            </a:extLst>
          </p:cNvPr>
          <p:cNvSpPr>
            <a:spLocks noGrp="1"/>
          </p:cNvSpPr>
          <p:nvPr>
            <p:ph type="body" sz="half" idx="2"/>
          </p:nvPr>
        </p:nvSpPr>
        <p:spPr>
          <a:xfrm>
            <a:off x="5307765" y="963507"/>
            <a:ext cx="5959791" cy="4827694"/>
          </a:xfrm>
          <a:effectLst/>
        </p:spPr>
        <p:txBody>
          <a:bodyPr vert="horz" lIns="91440" tIns="45720" rIns="91440" bIns="45720" rtlCol="0" anchor="ctr">
            <a:normAutofit/>
          </a:bodyPr>
          <a:lstStyle/>
          <a:p>
            <a:pPr marL="285750" indent="-285750" algn="l">
              <a:buFont typeface="Wingdings 2" charset="2"/>
              <a:buChar char="•"/>
            </a:pPr>
            <a:r>
              <a:rPr lang="en-US" dirty="0">
                <a:solidFill>
                  <a:schemeClr val="tx1"/>
                </a:solidFill>
              </a:rPr>
              <a:t>Using Python to write code</a:t>
            </a:r>
          </a:p>
          <a:p>
            <a:pPr marL="285750" indent="-285750" algn="l">
              <a:buFont typeface="Wingdings 2" charset="2"/>
              <a:buChar char="•"/>
            </a:pPr>
            <a:r>
              <a:rPr lang="en-US" dirty="0">
                <a:solidFill>
                  <a:schemeClr val="tx1"/>
                </a:solidFill>
              </a:rPr>
              <a:t>Reading and analyzing code, looking for errors</a:t>
            </a:r>
          </a:p>
          <a:p>
            <a:pPr marL="285750" indent="-285750" algn="l">
              <a:buFont typeface="Wingdings 2" charset="2"/>
              <a:buChar char="•"/>
            </a:pPr>
            <a:r>
              <a:rPr lang="en-US" dirty="0">
                <a:solidFill>
                  <a:schemeClr val="tx1"/>
                </a:solidFill>
              </a:rPr>
              <a:t>Cleaning up Code to use</a:t>
            </a:r>
          </a:p>
          <a:p>
            <a:pPr marL="285750" indent="-285750" algn="l">
              <a:buFont typeface="Wingdings 2" charset="2"/>
              <a:buChar char="•"/>
            </a:pPr>
            <a:r>
              <a:rPr lang="en-US" dirty="0">
                <a:solidFill>
                  <a:schemeClr val="tx1"/>
                </a:solidFill>
              </a:rPr>
              <a:t>Collecting data and converting it into readable charts</a:t>
            </a:r>
          </a:p>
          <a:p>
            <a:pPr marL="285750" indent="-285750" algn="l">
              <a:buFont typeface="Wingdings 2" charset="2"/>
              <a:buChar char="•"/>
            </a:pPr>
            <a:endParaRPr lang="en-US" dirty="0">
              <a:solidFill>
                <a:schemeClr val="tx1"/>
              </a:solidFill>
            </a:endParaRPr>
          </a:p>
        </p:txBody>
      </p:sp>
    </p:spTree>
    <p:extLst>
      <p:ext uri="{BB962C8B-B14F-4D97-AF65-F5344CB8AC3E}">
        <p14:creationId xmlns:p14="http://schemas.microsoft.com/office/powerpoint/2010/main" val="1246389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14CEA0-31B6-4687-A4E8-B808BEDB3D69}"/>
              </a:ext>
            </a:extLst>
          </p:cNvPr>
          <p:cNvSpPr>
            <a:spLocks noGrp="1"/>
          </p:cNvSpPr>
          <p:nvPr>
            <p:ph type="title"/>
          </p:nvPr>
        </p:nvSpPr>
        <p:spPr>
          <a:xfrm>
            <a:off x="834013" y="1115568"/>
            <a:ext cx="3487616" cy="4626864"/>
          </a:xfrm>
        </p:spPr>
        <p:txBody>
          <a:bodyPr vert="horz" lIns="91440" tIns="45720" rIns="91440" bIns="45720" rtlCol="0" anchor="ctr">
            <a:normAutofit/>
          </a:bodyPr>
          <a:lstStyle/>
          <a:p>
            <a:pPr algn="l"/>
            <a:r>
              <a:rPr lang="en-US" sz="3600"/>
              <a:t>Conclusion</a:t>
            </a:r>
          </a:p>
        </p:txBody>
      </p:sp>
      <p:cxnSp>
        <p:nvCxnSpPr>
          <p:cNvPr id="20" name="Straight Connector 19">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0098A049-96D7-4AED-A7E6-4560105F4ED0}"/>
              </a:ext>
            </a:extLst>
          </p:cNvPr>
          <p:cNvSpPr>
            <a:spLocks noGrp="1"/>
          </p:cNvSpPr>
          <p:nvPr>
            <p:ph type="body" sz="half" idx="2"/>
          </p:nvPr>
        </p:nvSpPr>
        <p:spPr>
          <a:xfrm>
            <a:off x="5105398" y="1115568"/>
            <a:ext cx="6245352" cy="4626864"/>
          </a:xfrm>
        </p:spPr>
        <p:txBody>
          <a:bodyPr vert="horz" lIns="91440" tIns="45720" rIns="91440" bIns="45720" rtlCol="0" anchor="ctr">
            <a:normAutofit/>
          </a:bodyPr>
          <a:lstStyle/>
          <a:p>
            <a:pPr algn="l"/>
            <a:r>
              <a:rPr lang="en-US" dirty="0"/>
              <a:t>This project has taught me the fundamentals of programing by building a circuit with </a:t>
            </a:r>
            <a:r>
              <a:rPr lang="en-US" dirty="0" err="1"/>
              <a:t>ardrino</a:t>
            </a:r>
            <a:r>
              <a:rPr lang="en-US" dirty="0"/>
              <a:t> to collect data and converting the information into a readable spreadsheet and charts.</a:t>
            </a:r>
          </a:p>
        </p:txBody>
      </p:sp>
    </p:spTree>
    <p:extLst>
      <p:ext uri="{BB962C8B-B14F-4D97-AF65-F5344CB8AC3E}">
        <p14:creationId xmlns:p14="http://schemas.microsoft.com/office/powerpoint/2010/main" val="2211380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Inventory (Picture)</a:t>
            </a:r>
          </a:p>
        </p:txBody>
      </p:sp>
      <p:pic>
        <p:nvPicPr>
          <p:cNvPr id="5" name="Picture 7">
            <a:extLst>
              <a:ext uri="{FF2B5EF4-FFF2-40B4-BE49-F238E27FC236}">
                <a16:creationId xmlns:a16="http://schemas.microsoft.com/office/drawing/2014/main" id="{77E46906-12BF-8D4B-96D3-1EE74B35E62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4840" t="10602" r="7082" b="14567"/>
          <a:stretch/>
        </p:blipFill>
        <p:spPr>
          <a:xfrm>
            <a:off x="6096000" y="187891"/>
            <a:ext cx="4819135" cy="6162110"/>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r>
              <a:rPr lang="en-US" dirty="0"/>
              <a:t>Arduino Mega board</a:t>
            </a:r>
          </a:p>
          <a:p>
            <a:r>
              <a:rPr lang="en-US" dirty="0"/>
              <a:t>Breadboard</a:t>
            </a:r>
          </a:p>
          <a:p>
            <a:r>
              <a:rPr lang="en-US" dirty="0"/>
              <a:t>Wire(s)</a:t>
            </a:r>
          </a:p>
          <a:p>
            <a:r>
              <a:rPr lang="en-US" dirty="0"/>
              <a:t>DHT11 Temperature and Humidity sensor</a:t>
            </a:r>
          </a:p>
          <a:p>
            <a:r>
              <a:rPr lang="en-US" dirty="0"/>
              <a:t>Cable to connect Arduino to computer</a:t>
            </a:r>
          </a:p>
          <a:p>
            <a:endParaRPr lang="en-US" dirty="0"/>
          </a:p>
          <a:p>
            <a:endParaRPr lang="en-US" dirty="0"/>
          </a:p>
        </p:txBody>
      </p:sp>
    </p:spTree>
    <p:extLst>
      <p:ext uri="{BB962C8B-B14F-4D97-AF65-F5344CB8AC3E}">
        <p14:creationId xmlns:p14="http://schemas.microsoft.com/office/powerpoint/2010/main" val="3584456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98318E6-69F4-42F4-AB85-F01AA0DAF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5146160" y="609599"/>
            <a:ext cx="5978072" cy="1505804"/>
          </a:xfrm>
        </p:spPr>
        <p:txBody>
          <a:bodyPr vert="horz" lIns="91440" tIns="45720" rIns="91440" bIns="45720" rtlCol="0" anchor="ctr">
            <a:normAutofit/>
          </a:bodyPr>
          <a:lstStyle/>
          <a:p>
            <a:r>
              <a:rPr lang="en-US" sz="4000" dirty="0"/>
              <a:t>Software Inventory</a:t>
            </a:r>
          </a:p>
        </p:txBody>
      </p:sp>
      <p:pic>
        <p:nvPicPr>
          <p:cNvPr id="19" name="Picture 18">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5" name="Picture 4">
            <a:extLst>
              <a:ext uri="{FF2B5EF4-FFF2-40B4-BE49-F238E27FC236}">
                <a16:creationId xmlns:a16="http://schemas.microsoft.com/office/drawing/2014/main" id="{5EE6B6FF-972C-4B02-88AA-987A088E0209}"/>
              </a:ext>
            </a:extLst>
          </p:cNvPr>
          <p:cNvPicPr>
            <a:picLocks noChangeAspect="1"/>
          </p:cNvPicPr>
          <p:nvPr/>
        </p:nvPicPr>
        <p:blipFill rotWithShape="1">
          <a:blip r:embed="rId4"/>
          <a:srcRect r="3" b="13375"/>
          <a:stretch/>
        </p:blipFill>
        <p:spPr>
          <a:xfrm>
            <a:off x="460983" y="362951"/>
            <a:ext cx="3861910" cy="1881832"/>
          </a:xfrm>
          <a:prstGeom prst="rect">
            <a:avLst/>
          </a:prstGeom>
        </p:spPr>
      </p:pic>
      <p:pic>
        <p:nvPicPr>
          <p:cNvPr id="6" name="Picture 5">
            <a:extLst>
              <a:ext uri="{FF2B5EF4-FFF2-40B4-BE49-F238E27FC236}">
                <a16:creationId xmlns:a16="http://schemas.microsoft.com/office/drawing/2014/main" id="{929F539F-738C-49F5-847E-9FE897B9D208}"/>
              </a:ext>
            </a:extLst>
          </p:cNvPr>
          <p:cNvPicPr>
            <a:picLocks noChangeAspect="1"/>
          </p:cNvPicPr>
          <p:nvPr/>
        </p:nvPicPr>
        <p:blipFill rotWithShape="1">
          <a:blip r:embed="rId5"/>
          <a:srcRect l="49239" t="41405" r="44992" b="48128"/>
          <a:stretch/>
        </p:blipFill>
        <p:spPr>
          <a:xfrm>
            <a:off x="1421719" y="2446868"/>
            <a:ext cx="1924669" cy="1964266"/>
          </a:xfrm>
          <a:prstGeom prst="rect">
            <a:avLst/>
          </a:prstGeom>
        </p:spPr>
      </p:pic>
      <p:pic>
        <p:nvPicPr>
          <p:cNvPr id="11" name="Picture 10">
            <a:extLst>
              <a:ext uri="{FF2B5EF4-FFF2-40B4-BE49-F238E27FC236}">
                <a16:creationId xmlns:a16="http://schemas.microsoft.com/office/drawing/2014/main" id="{67E1F3BE-CC19-4318-B11F-2DD12A8D00A6}"/>
              </a:ext>
            </a:extLst>
          </p:cNvPr>
          <p:cNvPicPr>
            <a:picLocks noChangeAspect="1"/>
          </p:cNvPicPr>
          <p:nvPr/>
        </p:nvPicPr>
        <p:blipFill rotWithShape="1">
          <a:blip r:embed="rId6"/>
          <a:srcRect l="50000" t="40201" r="45654" b="47486"/>
          <a:stretch/>
        </p:blipFill>
        <p:spPr>
          <a:xfrm>
            <a:off x="1771724" y="4572001"/>
            <a:ext cx="1232542" cy="1964266"/>
          </a:xfrm>
          <a:prstGeom prst="rect">
            <a:avLst/>
          </a:prstGeom>
        </p:spPr>
      </p:pic>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5146160" y="2286000"/>
            <a:ext cx="5978072" cy="3477088"/>
          </a:xfrm>
        </p:spPr>
        <p:txBody>
          <a:bodyPr vert="horz" lIns="91440" tIns="45720" rIns="91440" bIns="45720" rtlCol="0" anchor="ctr">
            <a:normAutofit/>
          </a:bodyPr>
          <a:lstStyle/>
          <a:p>
            <a:pPr marL="285750" indent="-285750" algn="l">
              <a:buFont typeface="Wingdings 2" charset="2"/>
              <a:buChar char="•"/>
            </a:pPr>
            <a:r>
              <a:rPr lang="en-US" dirty="0"/>
              <a:t>Arduino IDE</a:t>
            </a:r>
            <a:endParaRPr lang="en-US"/>
          </a:p>
          <a:p>
            <a:pPr marL="285750" indent="-285750" algn="l">
              <a:buFont typeface="Wingdings 2" charset="2"/>
              <a:buChar char="•"/>
            </a:pPr>
            <a:r>
              <a:rPr lang="en-US" dirty="0"/>
              <a:t>Python- Anaconda/ Spyder</a:t>
            </a:r>
            <a:endParaRPr lang="en-US"/>
          </a:p>
          <a:p>
            <a:pPr marL="285750" indent="-285750" algn="l">
              <a:buFont typeface="Wingdings 2" charset="2"/>
              <a:buChar char="•"/>
            </a:pPr>
            <a:r>
              <a:rPr lang="en-US" dirty="0"/>
              <a:t>Excel</a:t>
            </a:r>
            <a:endParaRPr lang="en-US"/>
          </a:p>
          <a:p>
            <a:pPr algn="l"/>
            <a:endParaRPr lang="en-US"/>
          </a:p>
        </p:txBody>
      </p:sp>
    </p:spTree>
    <p:extLst>
      <p:ext uri="{BB962C8B-B14F-4D97-AF65-F5344CB8AC3E}">
        <p14:creationId xmlns:p14="http://schemas.microsoft.com/office/powerpoint/2010/main" val="1668764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1B74AD-8B4B-49F2-A8CE-9D24A5E92DF5}"/>
              </a:ext>
            </a:extLst>
          </p:cNvPr>
          <p:cNvSpPr>
            <a:spLocks noGrp="1"/>
          </p:cNvSpPr>
          <p:nvPr>
            <p:ph type="body" sz="half" idx="4294967295"/>
          </p:nvPr>
        </p:nvSpPr>
        <p:spPr>
          <a:xfrm>
            <a:off x="2729132" y="2426481"/>
            <a:ext cx="7345143" cy="3135313"/>
          </a:xfrm>
        </p:spPr>
        <p:txBody>
          <a:bodyPr/>
          <a:lstStyle/>
          <a:p>
            <a:pPr marL="36900" indent="0">
              <a:buNone/>
            </a:pPr>
            <a:r>
              <a:rPr lang="en-US" dirty="0"/>
              <a:t>After gathering all necessary material and programs, we build a flowchart to guide us and install necessary programs.</a:t>
            </a:r>
          </a:p>
        </p:txBody>
      </p:sp>
    </p:spTree>
    <p:extLst>
      <p:ext uri="{BB962C8B-B14F-4D97-AF65-F5344CB8AC3E}">
        <p14:creationId xmlns:p14="http://schemas.microsoft.com/office/powerpoint/2010/main" val="1240705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913796" y="643465"/>
            <a:ext cx="3382638" cy="1370605"/>
          </a:xfrm>
        </p:spPr>
        <p:txBody>
          <a:bodyPr vert="horz" lIns="91440" tIns="45720" rIns="91440" bIns="45720" rtlCol="0" anchor="ctr">
            <a:normAutofit/>
          </a:bodyPr>
          <a:lstStyle/>
          <a:p>
            <a:pPr algn="l"/>
            <a:r>
              <a:rPr lang="en-US" sz="3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rPr>
              <a:t>Flowchart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913796" y="2247153"/>
            <a:ext cx="3358084" cy="3544046"/>
          </a:xfrm>
        </p:spPr>
        <p:txBody>
          <a:bodyPr vert="horz" lIns="91440" tIns="45720" rIns="91440" bIns="45720" rtlCol="0" anchor="t">
            <a:normAutofit/>
          </a:bodyPr>
          <a:lstStyle/>
          <a:p>
            <a:pPr algn="l">
              <a:lnSpc>
                <a:spcPct val="100000"/>
              </a:lnSpc>
            </a:pPr>
            <a:r>
              <a:rPr lang="en-US" sz="1400" dirty="0"/>
              <a:t>Includes the following processes:</a:t>
            </a:r>
          </a:p>
          <a:p>
            <a:pPr marL="285750" indent="-285750" algn="l">
              <a:lnSpc>
                <a:spcPct val="100000"/>
              </a:lnSpc>
              <a:buFont typeface="Wingdings 2" charset="2"/>
              <a:buChar char="•"/>
            </a:pPr>
            <a:r>
              <a:rPr lang="en-US" sz="1400" dirty="0"/>
              <a:t>Install python</a:t>
            </a:r>
          </a:p>
          <a:p>
            <a:pPr marL="285750" indent="-285750" algn="l">
              <a:lnSpc>
                <a:spcPct val="100000"/>
              </a:lnSpc>
              <a:buFont typeface="Wingdings 2" charset="2"/>
              <a:buChar char="•"/>
            </a:pPr>
            <a:r>
              <a:rPr lang="en-US" sz="1400" dirty="0"/>
              <a:t>Use Temperature/Sensor on Arduino to monitor temperature and humidity</a:t>
            </a:r>
          </a:p>
          <a:p>
            <a:pPr marL="285750" indent="-285750" algn="l">
              <a:lnSpc>
                <a:spcPct val="100000"/>
              </a:lnSpc>
              <a:buFont typeface="Wingdings 2" charset="2"/>
              <a:buChar char="•"/>
            </a:pPr>
            <a:r>
              <a:rPr lang="en-US" sz="1400" dirty="0"/>
              <a:t>Save serial data to a comma separated file with python</a:t>
            </a:r>
          </a:p>
          <a:p>
            <a:pPr marL="285750" indent="-285750" algn="l">
              <a:lnSpc>
                <a:spcPct val="100000"/>
              </a:lnSpc>
              <a:buFont typeface="Wingdings 2" charset="2"/>
              <a:buChar char="•"/>
            </a:pPr>
            <a:r>
              <a:rPr lang="en-US" sz="1400" dirty="0"/>
              <a:t>Cleanse data from Arduino</a:t>
            </a:r>
          </a:p>
          <a:p>
            <a:pPr marL="285750" indent="-285750" algn="l">
              <a:lnSpc>
                <a:spcPct val="100000"/>
              </a:lnSpc>
              <a:buFont typeface="Wingdings 2" charset="2"/>
              <a:buChar char="•"/>
            </a:pPr>
            <a:r>
              <a:rPr lang="en-US" sz="1400" dirty="0"/>
              <a:t>Use Excel to manipulate data</a:t>
            </a:r>
          </a:p>
          <a:p>
            <a:pPr marL="285750" indent="-285750" algn="l">
              <a:lnSpc>
                <a:spcPct val="100000"/>
              </a:lnSpc>
              <a:buFont typeface="Wingdings 2" charset="2"/>
              <a:buChar char="•"/>
            </a:pPr>
            <a:r>
              <a:rPr lang="en-US" sz="1400" dirty="0"/>
              <a:t>Use python data analytics modules to develop graphical models</a:t>
            </a:r>
          </a:p>
          <a:p>
            <a:pPr algn="l">
              <a:lnSpc>
                <a:spcPct val="100000"/>
              </a:lnSpc>
            </a:pPr>
            <a:endParaRPr lang="en-US" sz="1400" dirty="0"/>
          </a:p>
          <a:p>
            <a:pPr algn="l">
              <a:lnSpc>
                <a:spcPct val="100000"/>
              </a:lnSpc>
            </a:pPr>
            <a:endParaRPr lang="en-US" sz="1400" dirty="0"/>
          </a:p>
          <a:p>
            <a:pPr algn="l">
              <a:lnSpc>
                <a:spcPct val="100000"/>
              </a:lnSpc>
            </a:pPr>
            <a:endParaRPr lang="en-US" sz="1400" dirty="0"/>
          </a:p>
        </p:txBody>
      </p:sp>
      <p:pic>
        <p:nvPicPr>
          <p:cNvPr id="3" name="Picture Placeholder 2">
            <a:extLst>
              <a:ext uri="{FF2B5EF4-FFF2-40B4-BE49-F238E27FC236}">
                <a16:creationId xmlns:a16="http://schemas.microsoft.com/office/drawing/2014/main" id="{608C274F-334C-41EA-BC71-A22035A9FE0B}"/>
              </a:ext>
            </a:extLst>
          </p:cNvPr>
          <p:cNvPicPr>
            <a:picLocks noGrp="1" noChangeAspect="1"/>
          </p:cNvPicPr>
          <p:nvPr>
            <p:ph type="pic" idx="1"/>
          </p:nvPr>
        </p:nvPicPr>
        <p:blipFill rotWithShape="1">
          <a:blip r:embed="rId3"/>
          <a:srcRect l="43849" t="21954" r="23500" b="7687"/>
          <a:stretch/>
        </p:blipFill>
        <p:spPr>
          <a:xfrm>
            <a:off x="6108499" y="643466"/>
            <a:ext cx="4246882" cy="5147733"/>
          </a:xfrm>
          <a:prstGeom prst="rect">
            <a:avLst/>
          </a:prstGeom>
        </p:spPr>
      </p:pic>
    </p:spTree>
    <p:extLst>
      <p:ext uri="{BB962C8B-B14F-4D97-AF65-F5344CB8AC3E}">
        <p14:creationId xmlns:p14="http://schemas.microsoft.com/office/powerpoint/2010/main" val="2253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98318E6-69F4-42F4-AB85-F01AA0DAF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5146160" y="609599"/>
            <a:ext cx="5978072" cy="1505804"/>
          </a:xfrm>
        </p:spPr>
        <p:txBody>
          <a:bodyPr vert="horz" lIns="91440" tIns="45720" rIns="91440" bIns="45720" rtlCol="0" anchor="ctr">
            <a:normAutofit/>
          </a:bodyPr>
          <a:lstStyle/>
          <a:p>
            <a:r>
              <a:rPr lang="en-US" sz="4000" dirty="0"/>
              <a:t>Software Inventory</a:t>
            </a:r>
          </a:p>
        </p:txBody>
      </p:sp>
      <p:pic>
        <p:nvPicPr>
          <p:cNvPr id="16" name="Picture 15">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9" name="Picture 8">
            <a:extLst>
              <a:ext uri="{FF2B5EF4-FFF2-40B4-BE49-F238E27FC236}">
                <a16:creationId xmlns:a16="http://schemas.microsoft.com/office/drawing/2014/main" id="{3B194962-7227-4CDB-836B-2E12EBA77A82}"/>
              </a:ext>
            </a:extLst>
          </p:cNvPr>
          <p:cNvPicPr>
            <a:picLocks noChangeAspect="1"/>
          </p:cNvPicPr>
          <p:nvPr/>
        </p:nvPicPr>
        <p:blipFill rotWithShape="1">
          <a:blip r:embed="rId4"/>
          <a:srcRect l="31656" t="8749" r="30322" b="10815"/>
          <a:stretch/>
        </p:blipFill>
        <p:spPr>
          <a:xfrm>
            <a:off x="832217" y="609599"/>
            <a:ext cx="3246175" cy="2336795"/>
          </a:xfrm>
          <a:prstGeom prst="rect">
            <a:avLst/>
          </a:prstGeom>
        </p:spPr>
      </p:pic>
      <p:pic>
        <p:nvPicPr>
          <p:cNvPr id="8" name="Picture Placeholder 7">
            <a:extLst>
              <a:ext uri="{FF2B5EF4-FFF2-40B4-BE49-F238E27FC236}">
                <a16:creationId xmlns:a16="http://schemas.microsoft.com/office/drawing/2014/main" id="{AC8481A2-68E1-4E4F-8632-D4111F172820}"/>
              </a:ext>
            </a:extLst>
          </p:cNvPr>
          <p:cNvPicPr>
            <a:picLocks noGrp="1" noChangeAspect="1"/>
          </p:cNvPicPr>
          <p:nvPr>
            <p:ph type="pic" idx="1"/>
          </p:nvPr>
        </p:nvPicPr>
        <p:blipFill rotWithShape="1">
          <a:blip r:embed="rId5"/>
          <a:srcRect l="31535" t="10968" r="31382"/>
          <a:stretch/>
        </p:blipFill>
        <p:spPr>
          <a:xfrm>
            <a:off x="832217" y="3555993"/>
            <a:ext cx="3246175" cy="2692408"/>
          </a:xfrm>
          <a:prstGeom prst="rect">
            <a:avLst/>
          </a:prstGeom>
        </p:spPr>
      </p:pic>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5146160" y="2286000"/>
            <a:ext cx="5978072" cy="3477088"/>
          </a:xfrm>
        </p:spPr>
        <p:txBody>
          <a:bodyPr vert="horz" lIns="91440" tIns="45720" rIns="91440" bIns="45720" rtlCol="0" anchor="ctr">
            <a:normAutofit/>
          </a:bodyPr>
          <a:lstStyle/>
          <a:p>
            <a:pPr algn="l"/>
            <a:r>
              <a:rPr lang="en-US" dirty="0"/>
              <a:t>screenshot of DHT11 library installed</a:t>
            </a:r>
          </a:p>
          <a:p>
            <a:pPr algn="l"/>
            <a:r>
              <a:rPr lang="en-US" dirty="0"/>
              <a:t>(</a:t>
            </a:r>
            <a:r>
              <a:rPr lang="en-US" b="1" dirty="0"/>
              <a:t>DHT_sensor_library.zip  , and Adafruit_Sensor_master.zip</a:t>
            </a:r>
            <a:r>
              <a:rPr lang="en-US" dirty="0"/>
              <a:t>) </a:t>
            </a:r>
          </a:p>
          <a:p>
            <a:pPr algn="l"/>
            <a:endParaRPr lang="en-US" dirty="0"/>
          </a:p>
          <a:p>
            <a:pPr algn="l"/>
            <a:endParaRPr lang="en-US" dirty="0"/>
          </a:p>
        </p:txBody>
      </p:sp>
    </p:spTree>
    <p:extLst>
      <p:ext uri="{BB962C8B-B14F-4D97-AF65-F5344CB8AC3E}">
        <p14:creationId xmlns:p14="http://schemas.microsoft.com/office/powerpoint/2010/main" val="3658025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1758E0-EB27-4C0C-AD32-6ECD79203F50}"/>
              </a:ext>
            </a:extLst>
          </p:cNvPr>
          <p:cNvSpPr txBox="1"/>
          <p:nvPr/>
        </p:nvSpPr>
        <p:spPr>
          <a:xfrm>
            <a:off x="2377440" y="1927274"/>
            <a:ext cx="5950634" cy="923330"/>
          </a:xfrm>
          <a:prstGeom prst="rect">
            <a:avLst/>
          </a:prstGeom>
          <a:noFill/>
        </p:spPr>
        <p:txBody>
          <a:bodyPr wrap="square" rtlCol="0">
            <a:spAutoFit/>
          </a:bodyPr>
          <a:lstStyle/>
          <a:p>
            <a:r>
              <a:rPr lang="en-US" dirty="0"/>
              <a:t>We build our circuit and run our code to gather information and use the serial monitor to confirm proper execution.</a:t>
            </a:r>
          </a:p>
        </p:txBody>
      </p:sp>
    </p:spTree>
    <p:extLst>
      <p:ext uri="{BB962C8B-B14F-4D97-AF65-F5344CB8AC3E}">
        <p14:creationId xmlns:p14="http://schemas.microsoft.com/office/powerpoint/2010/main" val="3363537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608E264-926B-434A-8D58-87ACA185D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279472" y="609600"/>
            <a:ext cx="5844759" cy="970450"/>
          </a:xfrm>
        </p:spPr>
        <p:txBody>
          <a:bodyPr vert="horz" lIns="91440" tIns="45720" rIns="91440" bIns="45720" rtlCol="0" anchor="ctr">
            <a:normAutofit/>
          </a:bodyPr>
          <a:lstStyle/>
          <a:p>
            <a:r>
              <a:rPr lang="en-US" sz="4000" dirty="0"/>
              <a:t>Circuit</a:t>
            </a:r>
          </a:p>
        </p:txBody>
      </p:sp>
      <p:pic>
        <p:nvPicPr>
          <p:cNvPr id="21" name="Picture 20">
            <a:extLst>
              <a:ext uri="{FF2B5EF4-FFF2-40B4-BE49-F238E27FC236}">
                <a16:creationId xmlns:a16="http://schemas.microsoft.com/office/drawing/2014/main" id="{E67A036B-F109-477D-A092-D947533E27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3" name="Picture 3">
            <a:extLst>
              <a:ext uri="{FF2B5EF4-FFF2-40B4-BE49-F238E27FC236}">
                <a16:creationId xmlns:a16="http://schemas.microsoft.com/office/drawing/2014/main" id="{5E92A946-92F6-5C4C-B068-42719F6C11EC}"/>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t="4388"/>
          <a:stretch/>
        </p:blipFill>
        <p:spPr>
          <a:xfrm>
            <a:off x="632815" y="643465"/>
            <a:ext cx="4003193" cy="5103372"/>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5279472" y="1828801"/>
            <a:ext cx="5844760" cy="3866048"/>
          </a:xfrm>
        </p:spPr>
        <p:txBody>
          <a:bodyPr vert="horz" lIns="91440" tIns="45720" rIns="91440" bIns="45720" rtlCol="0" anchor="ctr">
            <a:normAutofit/>
          </a:bodyPr>
          <a:lstStyle/>
          <a:p>
            <a:pPr algn="l"/>
            <a:r>
              <a:rPr lang="en-US" dirty="0"/>
              <a:t>Arduino Mega board</a:t>
            </a:r>
          </a:p>
          <a:p>
            <a:pPr algn="l"/>
            <a:r>
              <a:rPr lang="en-US" dirty="0"/>
              <a:t>Breadboard</a:t>
            </a:r>
          </a:p>
          <a:p>
            <a:pPr algn="l"/>
            <a:r>
              <a:rPr lang="en-US" dirty="0"/>
              <a:t>Wire(s)</a:t>
            </a:r>
          </a:p>
          <a:p>
            <a:pPr algn="l"/>
            <a:r>
              <a:rPr lang="en-US" dirty="0"/>
              <a:t>DHT11 Temperature and Humidity sensor</a:t>
            </a:r>
          </a:p>
          <a:p>
            <a:pPr algn="l"/>
            <a:endParaRPr lang="en-US" dirty="0"/>
          </a:p>
          <a:p>
            <a:pPr algn="l"/>
            <a:endParaRPr lang="en-US" dirty="0"/>
          </a:p>
        </p:txBody>
      </p:sp>
    </p:spTree>
    <p:extLst>
      <p:ext uri="{BB962C8B-B14F-4D97-AF65-F5344CB8AC3E}">
        <p14:creationId xmlns:p14="http://schemas.microsoft.com/office/powerpoint/2010/main" val="9082992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Nova">
      <a:majorFont>
        <a:latin typeface="Arial Nova Light"/>
        <a:ea typeface=""/>
        <a:cs typeface=""/>
      </a:majorFont>
      <a:minorFont>
        <a:latin typeface="Arial Nova"/>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E70FC5-1855-47AB-8CE1-CB3C873A8988}">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30CB38EC-895A-4F8F-8F75-E263501ABB5A}">
  <ds:schemaRefs>
    <ds:schemaRef ds:uri="http://schemas.microsoft.com/sharepoint/v3/contenttype/forms"/>
  </ds:schemaRefs>
</ds:datastoreItem>
</file>

<file path=customXml/itemProps3.xml><?xml version="1.0" encoding="utf-8"?>
<ds:datastoreItem xmlns:ds="http://schemas.openxmlformats.org/officeDocument/2006/customXml" ds:itemID="{5560E646-30AD-4BA0-97EA-A7A07DF54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1235</Words>
  <Application>Microsoft Office PowerPoint</Application>
  <PresentationFormat>Widescreen</PresentationFormat>
  <Paragraphs>129</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Arial Nova</vt:lpstr>
      <vt:lpstr>Arial Nova Light</vt:lpstr>
      <vt:lpstr>Wingdings 2</vt:lpstr>
      <vt:lpstr>SlateVTI</vt:lpstr>
      <vt:lpstr>CEIS 110</vt:lpstr>
      <vt:lpstr>Preperations</vt:lpstr>
      <vt:lpstr>Inventory (Picture)</vt:lpstr>
      <vt:lpstr>Software Inventory</vt:lpstr>
      <vt:lpstr>PowerPoint Presentation</vt:lpstr>
      <vt:lpstr>Flowchart</vt:lpstr>
      <vt:lpstr>Software Inventory</vt:lpstr>
      <vt:lpstr>PowerPoint Presentation</vt:lpstr>
      <vt:lpstr>Circuit</vt:lpstr>
      <vt:lpstr>Serial Monitor</vt:lpstr>
      <vt:lpstr>PowerPoint Presentation</vt:lpstr>
      <vt:lpstr>SaveSerial.py code</vt:lpstr>
      <vt:lpstr>Mydata.txt</vt:lpstr>
      <vt:lpstr>Python code</vt:lpstr>
      <vt:lpstr>Read Data into csv format (Screenshot)</vt:lpstr>
      <vt:lpstr>Temperature and Humidity Chart (Graph)</vt:lpstr>
      <vt:lpstr>Plot #1</vt:lpstr>
      <vt:lpstr>Plot #2</vt:lpstr>
      <vt:lpstr>Analysis </vt:lpstr>
      <vt:lpstr>Prediction </vt:lpstr>
      <vt:lpstr>Challenges</vt:lpstr>
      <vt:lpstr>Career Skills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2020-06-25T17:04:59Z</dcterms:created>
  <dcterms:modified xsi:type="dcterms:W3CDTF">2020-06-25T18:37:23Z</dcterms:modified>
</cp:coreProperties>
</file>