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2" r:id="rId6"/>
    <p:sldId id="273" r:id="rId7"/>
    <p:sldId id="258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59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48" autoAdjust="0"/>
  </p:normalViewPr>
  <p:slideViewPr>
    <p:cSldViewPr snapToGrid="0">
      <p:cViewPr varScale="1">
        <p:scale>
          <a:sx n="103" d="100"/>
          <a:sy n="103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</dgm:pt>
    <dgm:pt modelId="{701D68F5-42F8-47BC-8FED-84C50F595DF0}">
      <dgm:prSet phldrT="[Text]"/>
      <dgm:spPr/>
      <dgm:t>
        <a:bodyPr/>
        <a:lstStyle/>
        <a:p>
          <a:r>
            <a:rPr lang="en-ZA" dirty="0"/>
            <a:t>Network</a:t>
          </a:r>
          <a:endParaRPr lang="en-US" dirty="0"/>
        </a:p>
      </dgm:t>
    </dgm:pt>
    <dgm:pt modelId="{9617668C-C38C-4017-8DDF-37855B15D110}" type="parTrans" cxnId="{C4BA385D-31ED-40EF-A5D6-98DFBA64E71A}">
      <dgm:prSet/>
      <dgm:spPr/>
      <dgm:t>
        <a:bodyPr/>
        <a:lstStyle/>
        <a:p>
          <a:endParaRPr lang="en-US"/>
        </a:p>
      </dgm:t>
    </dgm:pt>
    <dgm:pt modelId="{0C95B389-AC0C-4055-9AA3-38815EFC8B0A}" type="sibTrans" cxnId="{C4BA385D-31ED-40EF-A5D6-98DFBA64E71A}">
      <dgm:prSet/>
      <dgm:spPr/>
      <dgm:t>
        <a:bodyPr/>
        <a:lstStyle/>
        <a:p>
          <a:endParaRPr lang="en-US"/>
        </a:p>
      </dgm:t>
    </dgm:pt>
    <dgm:pt modelId="{91A66877-AC1C-46D9-BF2C-6024B638DEA9}">
      <dgm:prSet phldrT="[Text]"/>
      <dgm:spPr/>
      <dgm:t>
        <a:bodyPr/>
        <a:lstStyle/>
        <a:p>
          <a:r>
            <a:rPr lang="en-US" dirty="0"/>
            <a:t>Satellite</a:t>
          </a:r>
        </a:p>
      </dgm:t>
    </dgm:pt>
    <dgm:pt modelId="{913FED05-DF41-48A7-B1F8-81937A468EF9}" type="parTrans" cxnId="{7F0DAB6F-9257-4F2D-B31A-3418F73F6952}">
      <dgm:prSet/>
      <dgm:spPr/>
      <dgm:t>
        <a:bodyPr/>
        <a:lstStyle/>
        <a:p>
          <a:endParaRPr lang="en-US"/>
        </a:p>
      </dgm:t>
    </dgm:pt>
    <dgm:pt modelId="{BFCE4A28-C381-46FF-935A-B11534EF7D87}" type="sibTrans" cxnId="{7F0DAB6F-9257-4F2D-B31A-3418F73F6952}">
      <dgm:prSet/>
      <dgm:spPr/>
      <dgm:t>
        <a:bodyPr/>
        <a:lstStyle/>
        <a:p>
          <a:endParaRPr lang="en-US"/>
        </a:p>
      </dgm:t>
    </dgm:pt>
    <dgm:pt modelId="{76CC3289-2662-43F0-A3C6-BA04A135F08C}">
      <dgm:prSet phldrT="[Text]"/>
      <dgm:spPr/>
      <dgm:t>
        <a:bodyPr/>
        <a:lstStyle/>
        <a:p>
          <a:r>
            <a:rPr lang="en-US" dirty="0"/>
            <a:t>Link</a:t>
          </a:r>
        </a:p>
      </dgm:t>
    </dgm:pt>
    <dgm:pt modelId="{D46DB4DA-1442-4ECE-89FE-BBB1E3489E3D}" type="parTrans" cxnId="{0400886E-8A1A-44C2-95A7-DB0EF4911494}">
      <dgm:prSet/>
      <dgm:spPr/>
      <dgm:t>
        <a:bodyPr/>
        <a:lstStyle/>
        <a:p>
          <a:endParaRPr lang="en-US"/>
        </a:p>
      </dgm:t>
    </dgm:pt>
    <dgm:pt modelId="{FA28C9D6-476E-43CD-BA23-D6D990FD78D0}" type="sibTrans" cxnId="{0400886E-8A1A-44C2-95A7-DB0EF4911494}">
      <dgm:prSet/>
      <dgm:spPr/>
      <dgm:t>
        <a:bodyPr/>
        <a:lstStyle/>
        <a:p>
          <a:endParaRPr lang="en-US"/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3" custScaleX="157625" custScaleY="15762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3">
        <dgm:presLayoutVars>
          <dgm:chMax val="1"/>
          <dgm:chPref val="1"/>
        </dgm:presLayoutVars>
      </dgm:prSet>
      <dgm:spPr/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3" custScaleX="157625" custScaleY="1576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3">
        <dgm:presLayoutVars>
          <dgm:chMax val="1"/>
          <dgm:chPref val="1"/>
        </dgm:presLayoutVars>
      </dgm:prSet>
      <dgm:spPr/>
    </dgm:pt>
    <dgm:pt modelId="{F679C986-30E4-4F0A-A3A6-CAE528BFED76}" type="pres">
      <dgm:prSet presAssocID="{BFCE4A28-C381-46FF-935A-B11534EF7D87}" presName="sibTrans" presStyleCnt="0"/>
      <dgm:spPr/>
    </dgm:pt>
    <dgm:pt modelId="{2EC2FDE3-8908-45C7-A3FD-EB370213FE69}" type="pres">
      <dgm:prSet presAssocID="{76CC3289-2662-43F0-A3C6-BA04A135F08C}" presName="compNode" presStyleCnt="0"/>
      <dgm:spPr/>
    </dgm:pt>
    <dgm:pt modelId="{6DB1FE51-13D0-4A38-AD6E-48D4371A1AF3}" type="pres">
      <dgm:prSet presAssocID="{76CC3289-2662-43F0-A3C6-BA04A135F08C}" presName="iconRect" presStyleLbl="node1" presStyleIdx="2" presStyleCnt="3" custScaleX="157625" custScaleY="15762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0928538A-05CC-4A79-BD5D-92F985D1EEE5}" type="pres">
      <dgm:prSet presAssocID="{76CC3289-2662-43F0-A3C6-BA04A135F08C}" presName="spaceRect" presStyleCnt="0"/>
      <dgm:spPr/>
    </dgm:pt>
    <dgm:pt modelId="{133097FC-B1F8-4953-B0AB-E8E73D968D1C}" type="pres">
      <dgm:prSet presAssocID="{76CC3289-2662-43F0-A3C6-BA04A135F08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B8CB22C-9648-419B-97E9-4AA6C3555723}" type="presOf" srcId="{701D68F5-42F8-47BC-8FED-84C50F595DF0}" destId="{A99B5DD6-89E9-4537-B415-4205CEB9323A}" srcOrd="0" destOrd="0" presId="urn:microsoft.com/office/officeart/2018/2/layout/IconLabelList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5574CC64-4BF2-43BE-BABC-6DF1E58A4C74}" type="presOf" srcId="{7D9C16A6-8C48-4165-8DAF-8C957C12A8FA}" destId="{8994D886-A75F-411A-A9D7-D31991FF12BD}" srcOrd="0" destOrd="0" presId="urn:microsoft.com/office/officeart/2018/2/layout/IconLabelList"/>
    <dgm:cxn modelId="{0400886E-8A1A-44C2-95A7-DB0EF4911494}" srcId="{7D9C16A6-8C48-4165-8DAF-8C957C12A8FA}" destId="{76CC3289-2662-43F0-A3C6-BA04A135F08C}" srcOrd="2" destOrd="0" parTransId="{D46DB4DA-1442-4ECE-89FE-BBB1E3489E3D}" sibTransId="{FA28C9D6-476E-43CD-BA23-D6D990FD78D0}"/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EC5C6E85-C523-4B60-976B-342F12E3A6CB}" type="presOf" srcId="{91A66877-AC1C-46D9-BF2C-6024B638DEA9}" destId="{55120873-6F5C-4053-8EAD-6287A7F1097E}" srcOrd="0" destOrd="0" presId="urn:microsoft.com/office/officeart/2018/2/layout/IconLabelList"/>
    <dgm:cxn modelId="{6E31C6AB-C9E6-448F-A8CC-566A63619D4D}" type="presOf" srcId="{76CC3289-2662-43F0-A3C6-BA04A135F08C}" destId="{133097FC-B1F8-4953-B0AB-E8E73D968D1C}" srcOrd="0" destOrd="0" presId="urn:microsoft.com/office/officeart/2018/2/layout/IconLabelList"/>
    <dgm:cxn modelId="{2AD6E781-3ED2-484E-B438-73386D2C583D}" type="presParOf" srcId="{8994D886-A75F-411A-A9D7-D31991FF12BD}" destId="{E1DBA6D5-BD14-4CD2-A0CC-80F867FEFA81}" srcOrd="0" destOrd="0" presId="urn:microsoft.com/office/officeart/2018/2/layout/IconLabelList"/>
    <dgm:cxn modelId="{10B2B212-528C-471D-ABD0-D66ED992B833}" type="presParOf" srcId="{E1DBA6D5-BD14-4CD2-A0CC-80F867FEFA81}" destId="{19A8DC21-3E65-409D-AD53-DA51BB9198A0}" srcOrd="0" destOrd="0" presId="urn:microsoft.com/office/officeart/2018/2/layout/IconLabelList"/>
    <dgm:cxn modelId="{2A8FB3D0-F98B-4F5A-BACA-4315E38776FB}" type="presParOf" srcId="{E1DBA6D5-BD14-4CD2-A0CC-80F867FEFA81}" destId="{B9F90A48-FF94-4C94-A587-0190406F6FD3}" srcOrd="1" destOrd="0" presId="urn:microsoft.com/office/officeart/2018/2/layout/IconLabelList"/>
    <dgm:cxn modelId="{95FEF629-9884-451C-89B4-41B897ABE3D6}" type="presParOf" srcId="{E1DBA6D5-BD14-4CD2-A0CC-80F867FEFA81}" destId="{A99B5DD6-89E9-4537-B415-4205CEB9323A}" srcOrd="2" destOrd="0" presId="urn:microsoft.com/office/officeart/2018/2/layout/IconLabelList"/>
    <dgm:cxn modelId="{0FE6827F-DE80-4F8A-8E9D-7F88C0F7EF29}" type="presParOf" srcId="{8994D886-A75F-411A-A9D7-D31991FF12BD}" destId="{8B391436-B9B0-45BD-A57F-792D6376D868}" srcOrd="1" destOrd="0" presId="urn:microsoft.com/office/officeart/2018/2/layout/IconLabelList"/>
    <dgm:cxn modelId="{4857BE3A-D518-473D-AC79-7B9BF18B9824}" type="presParOf" srcId="{8994D886-A75F-411A-A9D7-D31991FF12BD}" destId="{95872155-C45D-46D3-874C-D838089A06F8}" srcOrd="2" destOrd="0" presId="urn:microsoft.com/office/officeart/2018/2/layout/IconLabelList"/>
    <dgm:cxn modelId="{B4B325C4-81F2-4B3E-8CBF-4532B0BFA343}" type="presParOf" srcId="{95872155-C45D-46D3-874C-D838089A06F8}" destId="{CE9DF0E8-B0DE-4E1E-9FF4-6006AD8428DB}" srcOrd="0" destOrd="0" presId="urn:microsoft.com/office/officeart/2018/2/layout/IconLabelList"/>
    <dgm:cxn modelId="{0AE6D335-6E55-47E1-BAD8-0368620AB8F6}" type="presParOf" srcId="{95872155-C45D-46D3-874C-D838089A06F8}" destId="{AA0423A1-55B2-45E9-BFE7-3FBE5BDA65ED}" srcOrd="1" destOrd="0" presId="urn:microsoft.com/office/officeart/2018/2/layout/IconLabelList"/>
    <dgm:cxn modelId="{AFEE8CCD-97FE-4EFA-A584-DF6AFDAD2B20}" type="presParOf" srcId="{95872155-C45D-46D3-874C-D838089A06F8}" destId="{55120873-6F5C-4053-8EAD-6287A7F1097E}" srcOrd="2" destOrd="0" presId="urn:microsoft.com/office/officeart/2018/2/layout/IconLabelList"/>
    <dgm:cxn modelId="{26649F18-C204-4047-8300-905486AB3755}" type="presParOf" srcId="{8994D886-A75F-411A-A9D7-D31991FF12BD}" destId="{F679C986-30E4-4F0A-A3A6-CAE528BFED76}" srcOrd="3" destOrd="0" presId="urn:microsoft.com/office/officeart/2018/2/layout/IconLabelList"/>
    <dgm:cxn modelId="{898D629F-DA37-435F-A0B2-0617605D711A}" type="presParOf" srcId="{8994D886-A75F-411A-A9D7-D31991FF12BD}" destId="{2EC2FDE3-8908-45C7-A3FD-EB370213FE69}" srcOrd="4" destOrd="0" presId="urn:microsoft.com/office/officeart/2018/2/layout/IconLabelList"/>
    <dgm:cxn modelId="{2BDADB1C-15B1-4763-9B35-3792147F8F87}" type="presParOf" srcId="{2EC2FDE3-8908-45C7-A3FD-EB370213FE69}" destId="{6DB1FE51-13D0-4A38-AD6E-48D4371A1AF3}" srcOrd="0" destOrd="0" presId="urn:microsoft.com/office/officeart/2018/2/layout/IconLabelList"/>
    <dgm:cxn modelId="{F692F1E6-C6EC-4391-8432-EB6C34194240}" type="presParOf" srcId="{2EC2FDE3-8908-45C7-A3FD-EB370213FE69}" destId="{0928538A-05CC-4A79-BD5D-92F985D1EEE5}" srcOrd="1" destOrd="0" presId="urn:microsoft.com/office/officeart/2018/2/layout/IconLabelList"/>
    <dgm:cxn modelId="{0E6AF6C4-A4E5-4234-9E16-F9F2334264CD}" type="presParOf" srcId="{2EC2FDE3-8908-45C7-A3FD-EB370213FE69}" destId="{133097FC-B1F8-4953-B0AB-E8E73D968D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50AC01-D39D-4F3A-9DC8-2A211EE986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Cloud	</a:t>
          </a:r>
        </a:p>
      </dgm:t>
    </dgm:pt>
    <dgm:pt modelId="{720680DC-AAA4-4434-A582-60EBCC5BA355}" type="parTrans" cxnId="{0B5DAE5F-BCDC-4BF7-A6E7-CF856886A64D}">
      <dgm:prSet/>
      <dgm:spPr/>
      <dgm:t>
        <a:bodyPr/>
        <a:lstStyle/>
        <a:p>
          <a:endParaRPr lang="en-US"/>
        </a:p>
      </dgm:t>
    </dgm:pt>
    <dgm:pt modelId="{CA077D98-8478-47EA-B6A9-99ACE60C64D4}" type="sibTrans" cxnId="{0B5DAE5F-BCDC-4BF7-A6E7-CF856886A64D}">
      <dgm:prSet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Local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Hybrid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523237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54818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kern="1200" dirty="0"/>
            <a:t>Network</a:t>
          </a:r>
          <a:endParaRPr lang="en-US" sz="3600" kern="1200" dirty="0"/>
        </a:p>
      </dsp:txBody>
      <dsp:txXfrm>
        <a:off x="54818" y="2746269"/>
        <a:ext cx="3222832" cy="720000"/>
      </dsp:txXfrm>
    </dsp:sp>
    <dsp:sp modelId="{CE9DF0E8-B0DE-4E1E-9FF4-6006AD8428DB}">
      <dsp:nvSpPr>
        <dsp:cNvPr id="0" name=""/>
        <dsp:cNvSpPr/>
      </dsp:nvSpPr>
      <dsp:spPr>
        <a:xfrm>
          <a:off x="4310064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3841646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Satellite</a:t>
          </a:r>
        </a:p>
      </dsp:txBody>
      <dsp:txXfrm>
        <a:off x="3841646" y="2746269"/>
        <a:ext cx="3222832" cy="720000"/>
      </dsp:txXfrm>
    </dsp:sp>
    <dsp:sp modelId="{6DB1FE51-13D0-4A38-AD6E-48D4371A1AF3}">
      <dsp:nvSpPr>
        <dsp:cNvPr id="0" name=""/>
        <dsp:cNvSpPr/>
      </dsp:nvSpPr>
      <dsp:spPr>
        <a:xfrm>
          <a:off x="8096892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097FC-B1F8-4953-B0AB-E8E73D968D1C}">
      <dsp:nvSpPr>
        <dsp:cNvPr id="0" name=""/>
        <dsp:cNvSpPr/>
      </dsp:nvSpPr>
      <dsp:spPr>
        <a:xfrm>
          <a:off x="7628474" y="2746269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Link</a:t>
          </a:r>
        </a:p>
      </dsp:txBody>
      <dsp:txXfrm>
        <a:off x="7628474" y="2746269"/>
        <a:ext cx="322283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Cloud	</a:t>
          </a:r>
        </a:p>
      </dsp:txBody>
      <dsp:txXfrm>
        <a:off x="496568" y="356393"/>
        <a:ext cx="6310391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425575"/>
          <a:ext cx="605129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Local</a:t>
          </a:r>
        </a:p>
      </dsp:txBody>
      <dsp:txXfrm>
        <a:off x="755666" y="1425575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Hybrid</a:t>
          </a:r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1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SEc285 – final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5"/>
            <a:ext cx="10993546" cy="6564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CEBFF"/>
                </a:solidFill>
              </a:rPr>
              <a:t>Luis E. Lugo Jr.</a:t>
            </a:r>
          </a:p>
          <a:p>
            <a:r>
              <a:rPr lang="en-US" dirty="0">
                <a:solidFill>
                  <a:srgbClr val="7CEBFF"/>
                </a:solidFill>
              </a:rPr>
              <a:t>08/28/2022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143001"/>
            <a:ext cx="2556704" cy="13716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Common-auth Configuration File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9801" y="2886947"/>
            <a:ext cx="2063483" cy="2858691"/>
          </a:xfrm>
        </p:spPr>
        <p:txBody>
          <a:bodyPr>
            <a:normAutofit/>
          </a:bodyPr>
          <a:lstStyle/>
          <a:p>
            <a:r>
              <a:rPr lang="en-US" sz="1600" dirty="0"/>
              <a:t>This screenshot should show the entry that indicates the use of the Google Authenticator module. </a:t>
            </a:r>
          </a:p>
        </p:txBody>
      </p:sp>
      <p:pic>
        <p:nvPicPr>
          <p:cNvPr id="4" name="Picture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8BCA921E-8F97-CBE7-9446-896DBB0C0A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2213"/>
          <a:stretch>
            <a:fillRect/>
          </a:stretch>
        </p:blipFill>
        <p:spPr>
          <a:xfrm>
            <a:off x="4800600" y="1143000"/>
            <a:ext cx="5562600" cy="4876800"/>
          </a:xfrm>
        </p:spPr>
      </p:pic>
    </p:spTree>
    <p:extLst>
      <p:ext uri="{BB962C8B-B14F-4D97-AF65-F5344CB8AC3E}">
        <p14:creationId xmlns:p14="http://schemas.microsoft.com/office/powerpoint/2010/main" val="106956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328" y="781242"/>
            <a:ext cx="2416873" cy="137238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MFA Logon Screen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328" y="2551510"/>
            <a:ext cx="2188273" cy="2858691"/>
          </a:xfrm>
        </p:spPr>
        <p:txBody>
          <a:bodyPr>
            <a:noAutofit/>
          </a:bodyPr>
          <a:lstStyle/>
          <a:p>
            <a:r>
              <a:rPr lang="en-US" sz="1600"/>
              <a:t>This </a:t>
            </a:r>
            <a:r>
              <a:rPr lang="en-US" sz="1600" dirty="0"/>
              <a:t>screenshot should show the logon screen where a verification code is required.</a:t>
            </a:r>
          </a:p>
        </p:txBody>
      </p:sp>
      <p:pic>
        <p:nvPicPr>
          <p:cNvPr id="4" name="Picture Placeholder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02EB350-C557-F694-92C4-EEDE68C563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r="2135"/>
          <a:stretch>
            <a:fillRect/>
          </a:stretch>
        </p:blipFill>
        <p:spPr>
          <a:xfrm>
            <a:off x="4800600" y="1143000"/>
            <a:ext cx="5562600" cy="4876800"/>
          </a:xfrm>
        </p:spPr>
      </p:pic>
    </p:spTree>
    <p:extLst>
      <p:ext uri="{BB962C8B-B14F-4D97-AF65-F5344CB8AC3E}">
        <p14:creationId xmlns:p14="http://schemas.microsoft.com/office/powerpoint/2010/main" val="14513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Nmap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sz="1600" dirty="0"/>
              <a:t>This screenshot should include the scan result showing both the Kali and Linux Server VMs.</a:t>
            </a:r>
          </a:p>
        </p:txBody>
      </p:sp>
      <p:pic>
        <p:nvPicPr>
          <p:cNvPr id="4" name="Picture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FEBD31-0EFF-BE31-8260-82F5E05B00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" b="1479"/>
          <a:stretch/>
        </p:blipFill>
        <p:spPr>
          <a:xfrm>
            <a:off x="5299904" y="4062918"/>
            <a:ext cx="4648200" cy="2627299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DD89B7E-1DF4-A7E2-E41F-56CC9C0E6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47" y="167784"/>
            <a:ext cx="5145137" cy="34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4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 err="1"/>
              <a:t>NetCat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sz="1600" dirty="0"/>
              <a:t>This screenshot should include the scan result showing both the Kali and Linux Server VMs.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B4E3DDE1-2FB3-362E-4765-DC742C706B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9"/>
          <a:stretch/>
        </p:blipFill>
        <p:spPr>
          <a:xfrm>
            <a:off x="5029200" y="2048746"/>
            <a:ext cx="5257800" cy="1685054"/>
          </a:xfrm>
        </p:spPr>
      </p:pic>
    </p:spTree>
    <p:extLst>
      <p:ext uri="{BB962C8B-B14F-4D97-AF65-F5344CB8AC3E}">
        <p14:creationId xmlns:p14="http://schemas.microsoft.com/office/powerpoint/2010/main" val="56355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Wireshark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sz="1600" dirty="0"/>
              <a:t>This screenshot should include the Wireshark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1600" dirty="0"/>
              <a:t>Follow TCP Steam window showing the Telnet username and password.</a:t>
            </a:r>
          </a:p>
        </p:txBody>
      </p:sp>
      <p:pic>
        <p:nvPicPr>
          <p:cNvPr id="4" name="Picture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260BAA5-1E03-FB7A-EF38-56BA99BE33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b="3066"/>
          <a:stretch>
            <a:fillRect/>
          </a:stretch>
        </p:blipFill>
        <p:spPr>
          <a:xfrm>
            <a:off x="4800600" y="1143000"/>
            <a:ext cx="5562600" cy="4876800"/>
          </a:xfrm>
        </p:spPr>
      </p:pic>
    </p:spTree>
    <p:extLst>
      <p:ext uri="{BB962C8B-B14F-4D97-AF65-F5344CB8AC3E}">
        <p14:creationId xmlns:p14="http://schemas.microsoft.com/office/powerpoint/2010/main" val="262111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Nessus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Autofit/>
          </a:bodyPr>
          <a:lstStyle/>
          <a:p>
            <a:r>
              <a:rPr lang="en-US" sz="1600" dirty="0"/>
              <a:t>This screenshot should include the high-level view of the Nessus vulnerability scan report (showing categories of vulnerability in different colors).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D1A36A6-4B93-9615-DC26-7D4206F37B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974" r="370"/>
          <a:stretch/>
        </p:blipFill>
        <p:spPr>
          <a:xfrm>
            <a:off x="4343400" y="1676401"/>
            <a:ext cx="5791200" cy="4343399"/>
          </a:xfrm>
        </p:spPr>
      </p:pic>
    </p:spTree>
    <p:extLst>
      <p:ext uri="{BB962C8B-B14F-4D97-AF65-F5344CB8AC3E}">
        <p14:creationId xmlns:p14="http://schemas.microsoft.com/office/powerpoint/2010/main" val="206517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Digital Communications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337641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someone@example.com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C3C1-4FB0-1B93-AD7B-DB02E34A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642C-6DEF-7C22-70B7-ACA75CEFA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Asymmetric Key Encryption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Stateful Firewall</a:t>
            </a:r>
          </a:p>
          <a:p>
            <a:r>
              <a:rPr lang="en-US" dirty="0">
                <a:solidFill>
                  <a:schemeClr val="accent2"/>
                </a:solidFill>
              </a:rPr>
              <a:t>Bring Your Own Device (BYOD) Security Policy</a:t>
            </a:r>
          </a:p>
          <a:p>
            <a:r>
              <a:rPr lang="en-US" dirty="0">
                <a:solidFill>
                  <a:schemeClr val="accent2"/>
                </a:solidFill>
              </a:rPr>
              <a:t>Multi Factor Authentication (MFA)</a:t>
            </a:r>
          </a:p>
          <a:p>
            <a:r>
              <a:rPr lang="en-US" dirty="0">
                <a:solidFill>
                  <a:schemeClr val="accent2"/>
                </a:solidFill>
              </a:rPr>
              <a:t>Vulnerability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404558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8349-75E2-A849-A6CE-F336FD15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Asymmetric Key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AFBEF-B7F4-0E1C-FC5E-578B87AF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Asymmetric Key Encryption</a:t>
            </a:r>
          </a:p>
          <a:p>
            <a:pPr lvl="1"/>
            <a:r>
              <a:rPr lang="en-US" dirty="0"/>
              <a:t>This is encryption that uses two keys, Encryption key and Decryption key</a:t>
            </a:r>
          </a:p>
          <a:p>
            <a:pPr lvl="1"/>
            <a:r>
              <a:rPr lang="en-US" dirty="0"/>
              <a:t>Ideal for small data encryption like websites</a:t>
            </a:r>
          </a:p>
        </p:txBody>
      </p:sp>
    </p:spTree>
    <p:extLst>
      <p:ext uri="{BB962C8B-B14F-4D97-AF65-F5344CB8AC3E}">
        <p14:creationId xmlns:p14="http://schemas.microsoft.com/office/powerpoint/2010/main" val="16703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5" y="731361"/>
            <a:ext cx="2556704" cy="13716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File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805" y="2102962"/>
            <a:ext cx="2063483" cy="2858691"/>
          </a:xfrm>
        </p:spPr>
        <p:txBody>
          <a:bodyPr>
            <a:normAutofit/>
          </a:bodyPr>
          <a:lstStyle/>
          <a:p>
            <a:r>
              <a:rPr lang="en-US" sz="1600" dirty="0"/>
              <a:t>Here you see a screenshot of what the contents of the file in plain text and again contents of the file after encryption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8718CC1-3C33-97CF-1C33-E6735389BB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4488"/>
          <a:stretch/>
        </p:blipFill>
        <p:spPr>
          <a:xfrm>
            <a:off x="2999509" y="1611595"/>
            <a:ext cx="3977219" cy="348687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3D738A-B11C-7DF0-07D2-C5DC30E59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1" y="2710723"/>
            <a:ext cx="4787781" cy="4002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61790-6AB5-EF04-4532-36E9C47288AD}"/>
              </a:ext>
            </a:extLst>
          </p:cNvPr>
          <p:cNvSpPr txBox="1"/>
          <p:nvPr/>
        </p:nvSpPr>
        <p:spPr>
          <a:xfrm>
            <a:off x="3195782" y="1052884"/>
            <a:ext cx="319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Content of the plaintext file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23C7E-180A-68F3-4FB2-F8CF615E610E}"/>
              </a:ext>
            </a:extLst>
          </p:cNvPr>
          <p:cNvSpPr txBox="1"/>
          <p:nvPr/>
        </p:nvSpPr>
        <p:spPr>
          <a:xfrm>
            <a:off x="8265909" y="2064392"/>
            <a:ext cx="253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Content of the encrypted file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26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08" y="705825"/>
            <a:ext cx="2556704" cy="13716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File Decryption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923" y="2242666"/>
            <a:ext cx="2188273" cy="2858691"/>
          </a:xfrm>
        </p:spPr>
        <p:txBody>
          <a:bodyPr>
            <a:noAutofit/>
          </a:bodyPr>
          <a:lstStyle/>
          <a:p>
            <a:r>
              <a:rPr lang="en-US" sz="1600" dirty="0"/>
              <a:t>This screenshot shows the following.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encrypted file being listed by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decrypting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Both the encrypted file and the original plaintext file being listed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02021-275B-99C7-FA79-CD6272094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59" y="2077426"/>
            <a:ext cx="8381518" cy="25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1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Tech Requirements</a:t>
            </a:r>
          </a:p>
        </p:txBody>
      </p:sp>
      <p:graphicFrame>
        <p:nvGraphicFramePr>
          <p:cNvPr id="4" name="Content Placeholder 3" descr="icon SmartArt graphic">
            <a:extLst>
              <a:ext uri="{FF2B5EF4-FFF2-40B4-BE49-F238E27FC236}">
                <a16:creationId xmlns:a16="http://schemas.microsoft.com/office/drawing/2014/main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187836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3788" y="443638"/>
            <a:ext cx="4267200" cy="1125583"/>
          </a:xfrm>
        </p:spPr>
        <p:txBody>
          <a:bodyPr>
            <a:normAutofit/>
          </a:bodyPr>
          <a:lstStyle/>
          <a:p>
            <a:r>
              <a:rPr lang="en-US" sz="3200" dirty="0"/>
              <a:t>Question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3788" y="1752601"/>
            <a:ext cx="7770812" cy="409897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What effect does the </a:t>
            </a:r>
            <a:r>
              <a:rPr lang="en-US" sz="1800" dirty="0" err="1"/>
              <a:t>sudo</a:t>
            </a:r>
            <a:r>
              <a:rPr lang="en-US" sz="1800" dirty="0"/>
              <a:t> </a:t>
            </a:r>
            <a:r>
              <a:rPr lang="en-US" sz="1800" dirty="0" err="1"/>
              <a:t>iptables</a:t>
            </a:r>
            <a:r>
              <a:rPr lang="en-US" sz="1800" dirty="0"/>
              <a:t> --policy INPUT DROP command have on the access to computing resources?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Answer here: The effect that </a:t>
            </a:r>
            <a:r>
              <a:rPr lang="en-US" dirty="0" err="1"/>
              <a:t>Sudo</a:t>
            </a:r>
            <a:r>
              <a:rPr lang="en-US" dirty="0"/>
              <a:t> iptables –policy INPUT DROP will have on access to computing resources is that it will not let through incoming data packets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References:</a:t>
            </a:r>
            <a:br>
              <a:rPr lang="en-US" dirty="0"/>
            </a:br>
            <a:r>
              <a:rPr lang="en-US" i="1" dirty="0"/>
              <a:t>Iptables Tutorial - Beginners Guide to Linux Firewall</a:t>
            </a:r>
            <a:r>
              <a:rPr lang="en-US" dirty="0"/>
              <a:t>. (2019, November 29). </a:t>
            </a:r>
            <a:r>
              <a:rPr lang="en-US" dirty="0" err="1"/>
              <a:t>Hostinger</a:t>
            </a:r>
            <a:r>
              <a:rPr lang="en-US" dirty="0"/>
              <a:t> Tutorials. </a:t>
            </a:r>
            <a:r>
              <a:rPr lang="en-US"/>
              <a:t>https://www.hostinger.com/tutorials/iptables-tutorial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7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Nmap Scan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sz="1600" dirty="0"/>
              <a:t>This screenshot should show the Nmap scan result of the Linux Server VM.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6C50444-C026-CEF1-E907-710B9B7A38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680" r="637"/>
          <a:stretch/>
        </p:blipFill>
        <p:spPr>
          <a:xfrm>
            <a:off x="4648200" y="20054"/>
            <a:ext cx="4953000" cy="417094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879E9-B272-9C3D-4D0F-C4D7D2DB3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4374038"/>
            <a:ext cx="5493307" cy="21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7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143001"/>
            <a:ext cx="2556704" cy="13716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BYOD Security Policy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9801" y="2886947"/>
            <a:ext cx="2063483" cy="2858691"/>
          </a:xfrm>
        </p:spPr>
        <p:txBody>
          <a:bodyPr>
            <a:normAutofit/>
          </a:bodyPr>
          <a:lstStyle/>
          <a:p>
            <a:r>
              <a:rPr lang="en-US" sz="1600" dirty="0"/>
              <a:t>This slide should have the complete security policy template inserted as an object.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25A1961-FA3C-383F-CFC1-72222930D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2303860"/>
          <a:ext cx="2667000" cy="225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71480" progId="Word.Document.12">
                  <p:embed/>
                </p:oleObj>
              </mc:Choice>
              <mc:Fallback>
                <p:oleObj name="Document" showAsIcon="1" r:id="rId2" imgW="914400" imgH="77148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25A1961-FA3C-383F-CFC1-72222930D9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2303860"/>
                        <a:ext cx="2667000" cy="225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3366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E586370-B0FB-4108-8B4F-329716A22E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3B719-B9A6-4DC9-AA9D-06F16B758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B48092-4A2C-4E16-B971-9ACADFFF69E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5291</TotalTime>
  <Words>376</Words>
  <Application>Microsoft Office PowerPoint</Application>
  <PresentationFormat>Widescreen</PresentationFormat>
  <Paragraphs>63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Wingdings 2</vt:lpstr>
      <vt:lpstr>Dividend</vt:lpstr>
      <vt:lpstr>Document</vt:lpstr>
      <vt:lpstr>SEc285 – final Project</vt:lpstr>
      <vt:lpstr>Table of Content</vt:lpstr>
      <vt:lpstr>Asymmetric Key Encryption</vt:lpstr>
      <vt:lpstr>File Encryption</vt:lpstr>
      <vt:lpstr>File Decryption</vt:lpstr>
      <vt:lpstr>Tech Requirements</vt:lpstr>
      <vt:lpstr>Question</vt:lpstr>
      <vt:lpstr>Nmap Scan</vt:lpstr>
      <vt:lpstr>BYOD Security Policy</vt:lpstr>
      <vt:lpstr>Common-auth Configuration File</vt:lpstr>
      <vt:lpstr>MFA Logon Screen</vt:lpstr>
      <vt:lpstr>Nmap</vt:lpstr>
      <vt:lpstr>NetCat</vt:lpstr>
      <vt:lpstr>Wireshark</vt:lpstr>
      <vt:lpstr>Nessus</vt:lpstr>
      <vt:lpstr>Digital Communications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SEc285 – final Project</dc:title>
  <dc:creator>luis lugo</dc:creator>
  <cp:lastModifiedBy>luis lugo</cp:lastModifiedBy>
  <cp:revision>1</cp:revision>
  <dcterms:created xsi:type="dcterms:W3CDTF">2022-08-17T10:07:27Z</dcterms:created>
  <dcterms:modified xsi:type="dcterms:W3CDTF">2022-08-21T02:18:59Z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